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5"/>
  </p:notesMasterIdLst>
  <p:sldIdLst>
    <p:sldId id="283" r:id="rId5"/>
    <p:sldId id="257" r:id="rId6"/>
    <p:sldId id="260" r:id="rId7"/>
    <p:sldId id="261" r:id="rId8"/>
    <p:sldId id="262" r:id="rId9"/>
    <p:sldId id="264" r:id="rId10"/>
    <p:sldId id="265" r:id="rId11"/>
    <p:sldId id="267" r:id="rId12"/>
    <p:sldId id="266" r:id="rId13"/>
    <p:sldId id="280" r:id="rId14"/>
    <p:sldId id="272" r:id="rId15"/>
    <p:sldId id="273" r:id="rId16"/>
    <p:sldId id="274" r:id="rId17"/>
    <p:sldId id="275" r:id="rId18"/>
    <p:sldId id="276" r:id="rId19"/>
    <p:sldId id="277" r:id="rId20"/>
    <p:sldId id="278" r:id="rId21"/>
    <p:sldId id="279" r:id="rId22"/>
    <p:sldId id="282"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844DC-6E88-4C70-836E-256867FC8B38}" type="datetimeFigureOut">
              <a:rPr lang="en-US" smtClean="0"/>
              <a:pPr/>
              <a:t>5/5/2011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0C259-A641-49D1-9FFA-C39806983E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BBAB0-0809-4707-A3D6-E8E3B9DD145E}" type="slidenum">
              <a:rPr lang="en-US">
                <a:solidFill>
                  <a:prstClr val="black"/>
                </a:solidFill>
              </a:rPr>
              <a:pPr/>
              <a:t>11</a:t>
            </a:fld>
            <a:endParaRPr lang="en-US">
              <a:solidFill>
                <a:prstClr val="black"/>
              </a:solidFill>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6C693-F181-4AC0-BDD6-11AB5FC3393F}" type="slidenum">
              <a:rPr lang="en-US">
                <a:solidFill>
                  <a:prstClr val="black"/>
                </a:solidFill>
              </a:rPr>
              <a:pPr/>
              <a:t>13</a:t>
            </a:fld>
            <a:endParaRPr lang="en-US">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How did they manage to get together all these Jews to kills them?</a:t>
            </a:r>
          </a:p>
          <a:p>
            <a:r>
              <a:rPr lang="en-US"/>
              <a:t>How did they kill them when they had them?</a:t>
            </a:r>
          </a:p>
          <a:p>
            <a:r>
              <a:rPr lang="en-US"/>
              <a:t>To begin with there were concentration camps.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ABD11C-DF82-4F25-BE22-64931E8B705A}" type="slidenum">
              <a:rPr lang="en-US">
                <a:solidFill>
                  <a:prstClr val="black"/>
                </a:solidFill>
              </a:rPr>
              <a:pPr/>
              <a:t>14</a:t>
            </a:fld>
            <a:endParaRPr lang="en-US">
              <a:solidFill>
                <a:prstClr val="black"/>
              </a:solidFill>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There were concentration camps and death camps.  If you went to a death camp the chances of coming out alive were virtually nil.</a:t>
            </a:r>
          </a:p>
          <a:p>
            <a:r>
              <a:rPr lang="en-US"/>
              <a:t>Even at concentration camps though you were likely to die from the appalling conditions. </a:t>
            </a:r>
          </a:p>
          <a:p>
            <a:r>
              <a:rPr lang="en-US"/>
              <a:t>Or, if you were very young, old, or incapable of hard labour, it was likely you would be transferred to a death camp too.</a:t>
            </a:r>
          </a:p>
          <a:p>
            <a:r>
              <a:rPr lang="en-US"/>
              <a:t>Anne Frank died at Belsen from Typhoid.</a:t>
            </a:r>
          </a:p>
          <a:p>
            <a:r>
              <a:rPr lang="en-US"/>
              <a:t>Leonard Leher's mother and sisters were sent to Sobibor.</a:t>
            </a:r>
          </a:p>
          <a:p>
            <a:r>
              <a:rPr lang="en-US"/>
              <a:t>YOU MAY ASK "WHO WERE THESE PEOPLE WHO WERE SENT TO PLACES LIKE THIS?"</a:t>
            </a:r>
          </a:p>
          <a:p>
            <a:r>
              <a:rPr lang="en-US"/>
              <a:t>THEY WERE CHILDREN JUST LIKE YOU.  THE ONLY DIFFERENCE WAS THEIR RACE AND THE RELIGION THEY FOLLOWED.</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0EDF43-7719-457A-8BD4-5E8A8A97C71B}" type="slidenum">
              <a:rPr lang="en-US">
                <a:solidFill>
                  <a:prstClr val="black"/>
                </a:solidFill>
              </a:rPr>
              <a:pPr/>
              <a:t>15</a:t>
            </a:fld>
            <a:endParaRPr lang="en-US">
              <a:solidFill>
                <a:prstClr val="black"/>
              </a:solidFill>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HOW DID THEY KILL THESE INNOCENT CHILDREN, ALONG WITH THEIR PARENTS, GRANDPARENTS, FRIENDS ETC..</a:t>
            </a:r>
          </a:p>
          <a:p>
            <a:r>
              <a:rPr lang="en-US"/>
              <a:t>YOU WILL ALL HAVE PROBABLY HEARD OF THE WAY NAZiS GASSED THE JEWS.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D1C10-A501-44DD-9967-E2BD2FCD68CE}" type="slidenum">
              <a:rPr lang="en-US">
                <a:solidFill>
                  <a:prstClr val="black"/>
                </a:solidFill>
              </a:rPr>
              <a:pPr/>
              <a:t>16</a:t>
            </a:fld>
            <a:endParaRPr lang="en-US">
              <a:solidFill>
                <a:prstClr val="black"/>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THIS IS THE GAS THAT WAS INTRODUCED IN 1942. </a:t>
            </a:r>
          </a:p>
          <a:p>
            <a:r>
              <a:rPr lang="en-US"/>
              <a:t>JEWS WERE SENT INTO SEALED SHOWER UNITS ON THE PRETENCE THAT THEY WERE GOING TO BE SHOWERED.   PELLETS WERE THEN  PLACED INTO THE SHOWER HEADS AND GAS CAME FROM THE SHOWERS INSTEAD OF WATER.</a:t>
            </a:r>
          </a:p>
          <a:p>
            <a:r>
              <a:rPr lang="en-US"/>
              <a:t>15 MINUTES LATER THE SHOWER ROOM WOULD BE EMPTIED, BODIES WERE ALWAYS IN A PYRAMID SHAPE, PEOPLE TRIED TO CLIMB ON TOP OF ONE ANOTHER TO ESCAPE THE GAS.</a:t>
            </a:r>
          </a:p>
          <a:p>
            <a:r>
              <a:rPr lang="en-US"/>
              <a:t>BEFORE THIS TYPE OF KILLING METHOD WAS INTRODUCED THOUGH A MORE PRIMITIVE GASSING METHOD WAS USED....</a:t>
            </a:r>
          </a:p>
          <a:p>
            <a:r>
              <a:rPr lang="en-US"/>
              <a:t>I DON'T KNOW HOW, OR EVEN WHY THIS PHOTO WAS TAKEN, BUT IT SHOWS SOME MEN AWAITING DEATH ON THEIR WAY TO THEIR BURIAL PLACE.</a:t>
            </a:r>
          </a:p>
          <a:p>
            <a:r>
              <a:rPr lang="en-US"/>
              <a:t>DID THEY ALWAYS BURY THE DEAD?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52BD9A-3F21-474E-8B9B-F6F5CC6D3E62}" type="slidenum">
              <a:rPr lang="en-US">
                <a:solidFill>
                  <a:prstClr val="black"/>
                </a:solidFill>
              </a:rPr>
              <a:pPr/>
              <a:t>17</a:t>
            </a:fld>
            <a:endParaRPr lang="en-US">
              <a:solidFill>
                <a:prstClr val="black"/>
              </a:solidFill>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NO.</a:t>
            </a:r>
          </a:p>
          <a:p>
            <a:r>
              <a:rPr lang="en-US"/>
              <a:t>MORE OFTEN THAN NOT, ESPECIALLY WHEN THE NUMBER OF PEOPLE MURDERED GREW ESPECIALLY HIGH, NAZIS BURNED THE BODIES. </a:t>
            </a:r>
          </a:p>
          <a:p>
            <a:r>
              <a:rPr lang="en-US"/>
              <a:t>SO WHAT OTHER METHODS WERE USED TO SYSTEMATICALLY MURDER THESE PEOPLE?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D07386-7187-46F6-8618-2B8BFAC87E1D}" type="slidenum">
              <a:rPr lang="en-US">
                <a:solidFill>
                  <a:prstClr val="black"/>
                </a:solidFill>
              </a:rPr>
              <a:pPr/>
              <a:t>18</a:t>
            </a:fld>
            <a:endParaRPr lang="en-US">
              <a:solidFill>
                <a:prstClr val="black"/>
              </a:solidFill>
            </a:endParaRPr>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THESE PICTURES SHOW WHAT THEY WANTED.</a:t>
            </a:r>
          </a:p>
          <a:p>
            <a:r>
              <a:rPr lang="en-US"/>
              <a:t>WERE THE NAZI'S NOT WORRIED ABOUT THE CONSEQUENCES OF THEIR ACTIONS?</a:t>
            </a:r>
          </a:p>
          <a:p>
            <a:endParaRPr lang="en-US"/>
          </a:p>
          <a:p>
            <a:r>
              <a:rPr lang="en-US"/>
              <a:t>DID THEY NOT THINK ABOUT WHAT MIGHT HAPPEN IF ALLIED COUNTRIES DISCOVERED WHAT WAS HAPPENING?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8C6AA4D-D2A5-4F33-9AA6-EBB5A5C41ED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77D09BA-9C7E-4807-A4BC-245751BAE91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D02377CE-D949-44A2-862A-10404529A12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D5F0BB7-AF79-4DE8-9ABE-3A70CDE5F52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E8CB4BE-39FB-4059-ABFE-2BF80FDF27A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9A2BF51F-6C00-4632-B477-F733E8D9A40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BACED35-7E3A-4D17-82DB-F78C75ECA91A}"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89C373F-FB93-4063-9FF4-5BD6816EFF6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43C62F2-318E-47C3-BA50-4A3DA37C934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BD530C3-FBE0-4CEA-B4B7-F42E51BB148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6CAB6AB-C37E-4CDE-9D53-36D46D77E8D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6AC1C5-80FC-49EC-810F-FCA6AA2DAAE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B5CC444-C66C-4511-8ECC-E041281E8B9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EBACAA-0302-446E-862C-8CE5D425CD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2E9EF1D-0918-49DF-9822-AD8076E12A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926A10D-3AD0-44BC-AF07-57FD238C6AA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53D1334-4020-4201-9C5D-60E6120CFA5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C52C26F-E459-4421-9D98-A7CE790B80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35A1FCF-A9AD-495E-B5DC-7E80207F993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33DF81-C539-4269-B4E7-35BA67F8FC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2A4F62-A25C-498D-841F-83F3809E37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E848DAE-2182-42B0-8A6A-7EFD59C8525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BBE8591-5421-4122-98D5-A21FE3B6DFB9}" type="datetimeFigureOut">
              <a:rPr lang="en-US" smtClean="0"/>
              <a:pPr/>
              <a:t>5/5/2011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ABAB63B-B191-4613-89B2-6EB857C3EF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E18C511-20BA-47C5-9E97-953C6235CAAF}" type="slidenum">
              <a:rPr lang="en-US">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6E3E5B7B-7953-4E46-987C-ADCA6F2E3EE4}"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2" name="CorrectBarGroup"/>
          <p:cNvGrpSpPr/>
          <p:nvPr/>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PercentLabelGroup"/>
          <p:cNvGrpSpPr/>
          <p:nvPr/>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4" name="IncorrectBarGroup"/>
          <p:cNvGrpSpPr/>
          <p:nvPr/>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XLabelGroup"/>
          <p:cNvGrpSpPr/>
          <p:nvPr/>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6" name="AxisLineGroup"/>
          <p:cNvGrpSpPr/>
          <p:nvPr/>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3" name="YLabelGroup"/>
          <p:cNvGrpSpPr/>
          <p:nvPr/>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34" name="QuestionShape"/>
          <p:cNvSpPr/>
          <p:nvPr userDrawn="1"/>
        </p:nvSpPr>
        <p:spPr>
          <a:xfrm>
            <a:off x="127000" y="127000"/>
            <a:ext cx="8890000" cy="28575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4400" smtClean="0">
                <a:solidFill>
                  <a:srgbClr val="000000"/>
                </a:solidFill>
              </a:rPr>
              <a:t>iRespond Question Master</a:t>
            </a:r>
            <a:endParaRPr lang="en-US" sz="4400">
              <a:solidFill>
                <a:srgbClr val="000000"/>
              </a:solidFill>
            </a:endParaRPr>
          </a:p>
        </p:txBody>
      </p:sp>
      <p:sp>
        <p:nvSpPr>
          <p:cNvPr id="35" name="AShape"/>
          <p:cNvSpPr/>
          <p:nvPr userDrawn="1"/>
        </p:nvSpPr>
        <p:spPr>
          <a:xfrm>
            <a:off x="127000" y="31115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A.) Response A</a:t>
            </a:r>
            <a:endParaRPr lang="en-US" sz="3200"/>
          </a:p>
        </p:txBody>
      </p:sp>
      <p:sp>
        <p:nvSpPr>
          <p:cNvPr id="36" name="BShape"/>
          <p:cNvSpPr/>
          <p:nvPr userDrawn="1"/>
        </p:nvSpPr>
        <p:spPr>
          <a:xfrm>
            <a:off x="127000" y="38354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B.) Response B</a:t>
            </a:r>
            <a:endParaRPr lang="en-US" sz="3200"/>
          </a:p>
        </p:txBody>
      </p:sp>
      <p:sp>
        <p:nvSpPr>
          <p:cNvPr id="37" name="CShape"/>
          <p:cNvSpPr/>
          <p:nvPr userDrawn="1"/>
        </p:nvSpPr>
        <p:spPr>
          <a:xfrm>
            <a:off x="127000" y="45593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C.) Response C</a:t>
            </a:r>
            <a:endParaRPr lang="en-US" sz="3200"/>
          </a:p>
        </p:txBody>
      </p:sp>
      <p:sp>
        <p:nvSpPr>
          <p:cNvPr id="38" name="DShape"/>
          <p:cNvSpPr/>
          <p:nvPr userDrawn="1"/>
        </p:nvSpPr>
        <p:spPr>
          <a:xfrm>
            <a:off x="127000" y="52832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D.) Response D</a:t>
            </a:r>
            <a:endParaRPr lang="en-US" sz="3200"/>
          </a:p>
        </p:txBody>
      </p:sp>
      <p:sp>
        <p:nvSpPr>
          <p:cNvPr id="39" name="EShape"/>
          <p:cNvSpPr/>
          <p:nvPr userDrawn="1"/>
        </p:nvSpPr>
        <p:spPr>
          <a:xfrm>
            <a:off x="127000" y="6007100"/>
            <a:ext cx="8890000" cy="71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eaLnBrk="1"/>
            <a:r>
              <a:rPr lang="en-US" sz="3200" smtClean="0"/>
              <a:t>E.) Response E</a:t>
            </a:r>
            <a:endParaRPr lang="en-US" sz="3200"/>
          </a:p>
        </p:txBody>
      </p:sp>
      <p:sp>
        <p:nvSpPr>
          <p:cNvPr id="40" name="Percent"/>
          <p:cNvSpPr/>
          <p:nvPr userDrawn="1"/>
        </p:nvSpPr>
        <p:spPr>
          <a:xfrm>
            <a:off x="6350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userDrawn="1"/>
        </p:nvSpPr>
        <p:spPr>
          <a:xfrm>
            <a:off x="254000" y="254000"/>
            <a:ext cx="2540000" cy="5080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 on the top of your piece of paper</a:t>
            </a:r>
            <a:endParaRPr lang="en-US" dirty="0"/>
          </a:p>
        </p:txBody>
      </p:sp>
      <p:sp>
        <p:nvSpPr>
          <p:cNvPr id="3" name="Content Placeholder 2"/>
          <p:cNvSpPr>
            <a:spLocks noGrp="1"/>
          </p:cNvSpPr>
          <p:nvPr>
            <p:ph idx="1"/>
          </p:nvPr>
        </p:nvSpPr>
        <p:spPr/>
        <p:txBody>
          <a:bodyPr/>
          <a:lstStyle/>
          <a:p>
            <a:r>
              <a:rPr lang="en-US" dirty="0" smtClean="0"/>
              <a:t>Have you ever felt that someone was unfair to you </a:t>
            </a:r>
            <a:r>
              <a:rPr lang="en-US" smtClean="0"/>
              <a:t>and </a:t>
            </a:r>
            <a:r>
              <a:rPr lang="en-US" smtClean="0"/>
              <a:t>no </a:t>
            </a:r>
            <a:r>
              <a:rPr lang="en-US" dirty="0" smtClean="0"/>
              <a:t>one stood up for you? What did you do? How did it make you feel? </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7018338"/>
          </a:xfrm>
          <a:prstGeom prst="rect">
            <a:avLst/>
          </a:prstGeom>
          <a:noFill/>
          <a:ln w="9525">
            <a:noFill/>
            <a:miter lim="800000"/>
            <a:headEnd/>
            <a:tailEnd/>
          </a:ln>
          <a:effectLst/>
        </p:spPr>
        <p:txBody>
          <a:bodyPr lIns="53337" tIns="26668" rIns="53337" bIns="26668">
            <a:spAutoFit/>
          </a:bodyPr>
          <a:lstStyle/>
          <a:p>
            <a:pPr defTabSz="533400" eaLnBrk="0" hangingPunct="0"/>
            <a:r>
              <a:rPr lang="en-US" sz="5100" b="1">
                <a:solidFill>
                  <a:srgbClr val="FFFFFF"/>
                </a:solidFill>
              </a:rPr>
              <a:t>Holocaust – </a:t>
            </a:r>
          </a:p>
          <a:p>
            <a:pPr defTabSz="533400" eaLnBrk="0" hangingPunct="0"/>
            <a:r>
              <a:rPr lang="en-US" sz="5100" b="1">
                <a:solidFill>
                  <a:srgbClr val="FFFFFF"/>
                </a:solidFill>
              </a:rPr>
              <a:t>mass </a:t>
            </a:r>
          </a:p>
          <a:p>
            <a:pPr defTabSz="533400" eaLnBrk="0" hangingPunct="0"/>
            <a:r>
              <a:rPr lang="en-US" sz="5100" b="1">
                <a:solidFill>
                  <a:srgbClr val="FFFFFF"/>
                </a:solidFill>
              </a:rPr>
              <a:t>destruction </a:t>
            </a:r>
          </a:p>
          <a:p>
            <a:pPr defTabSz="533400" eaLnBrk="0" hangingPunct="0"/>
            <a:r>
              <a:rPr lang="en-US" sz="5100" b="1">
                <a:solidFill>
                  <a:srgbClr val="FFFFFF"/>
                </a:solidFill>
              </a:rPr>
              <a:t>of the </a:t>
            </a:r>
          </a:p>
          <a:p>
            <a:pPr defTabSz="533400" eaLnBrk="0" hangingPunct="0"/>
            <a:r>
              <a:rPr lang="en-US" sz="5100" b="1">
                <a:solidFill>
                  <a:srgbClr val="FFFFFF"/>
                </a:solidFill>
              </a:rPr>
              <a:t>European </a:t>
            </a:r>
          </a:p>
          <a:p>
            <a:pPr defTabSz="533400" eaLnBrk="0" hangingPunct="0"/>
            <a:r>
              <a:rPr lang="en-US" sz="5100" b="1">
                <a:solidFill>
                  <a:srgbClr val="FFFFFF"/>
                </a:solidFill>
              </a:rPr>
              <a:t>Jewish </a:t>
            </a:r>
          </a:p>
          <a:p>
            <a:pPr defTabSz="533400" eaLnBrk="0" hangingPunct="0"/>
            <a:r>
              <a:rPr lang="en-US" sz="5100" b="1">
                <a:solidFill>
                  <a:srgbClr val="FFFFFF"/>
                </a:solidFill>
              </a:rPr>
              <a:t>people based on racial grounds by the Nazi’s in World War II.</a:t>
            </a:r>
          </a:p>
        </p:txBody>
      </p:sp>
      <p:pic>
        <p:nvPicPr>
          <p:cNvPr id="12291" name="Picture 3" descr="prop HitlerDeathHorse"/>
          <p:cNvPicPr>
            <a:picLocks noChangeAspect="1" noChangeArrowheads="1"/>
          </p:cNvPicPr>
          <p:nvPr/>
        </p:nvPicPr>
        <p:blipFill>
          <a:blip r:embed="rId2" cstate="print"/>
          <a:srcRect/>
          <a:stretch>
            <a:fillRect/>
          </a:stretch>
        </p:blipFill>
        <p:spPr bwMode="auto">
          <a:xfrm>
            <a:off x="3854450" y="0"/>
            <a:ext cx="5289550" cy="487997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6"/>
          <p:cNvSpPr txBox="1">
            <a:spLocks noChangeArrowheads="1"/>
          </p:cNvSpPr>
          <p:nvPr/>
        </p:nvSpPr>
        <p:spPr bwMode="auto">
          <a:xfrm>
            <a:off x="228600" y="0"/>
            <a:ext cx="3200400" cy="2077492"/>
          </a:xfrm>
          <a:prstGeom prst="rect">
            <a:avLst/>
          </a:prstGeom>
          <a:solidFill>
            <a:schemeClr val="tx1"/>
          </a:solidFill>
          <a:ln w="9525">
            <a:noFill/>
            <a:miter lim="800000"/>
            <a:headEnd/>
            <a:tailEnd/>
          </a:ln>
          <a:effectLst/>
        </p:spPr>
        <p:txBody>
          <a:bodyPr>
            <a:spAutoFit/>
          </a:bodyPr>
          <a:lstStyle/>
          <a:p>
            <a:pPr algn="ctr" eaLnBrk="0" fontAlgn="base" hangingPunct="0">
              <a:spcBef>
                <a:spcPct val="50000"/>
              </a:spcBef>
              <a:spcAft>
                <a:spcPct val="0"/>
              </a:spcAft>
            </a:pPr>
            <a:r>
              <a:rPr lang="en-US" sz="3000" dirty="0">
                <a:solidFill>
                  <a:srgbClr val="CC3300"/>
                </a:solidFill>
                <a:effectLst>
                  <a:outerShdw blurRad="38100" dist="38100" dir="2700000" algn="tl">
                    <a:srgbClr val="FFFFFF"/>
                  </a:outerShdw>
                </a:effectLst>
              </a:rPr>
              <a:t>Anti -Semitism</a:t>
            </a:r>
            <a:endParaRPr lang="en-US" sz="3000" dirty="0">
              <a:solidFill>
                <a:srgbClr val="CC3300"/>
              </a:solidFill>
            </a:endParaRPr>
          </a:p>
          <a:p>
            <a:pPr algn="ctr" eaLnBrk="0" fontAlgn="base" hangingPunct="0">
              <a:spcBef>
                <a:spcPct val="50000"/>
              </a:spcBef>
              <a:spcAft>
                <a:spcPct val="0"/>
              </a:spcAft>
            </a:pPr>
            <a:r>
              <a:rPr lang="en-US" sz="2200" dirty="0">
                <a:solidFill>
                  <a:srgbClr val="CC3300"/>
                </a:solidFill>
              </a:rPr>
              <a:t>This is the term given to political, social and economic agitation against Jews.  </a:t>
            </a:r>
            <a:endParaRPr lang="en-US" sz="2200" b="1" dirty="0">
              <a:solidFill>
                <a:srgbClr val="CC3300"/>
              </a:solidFill>
              <a:effectLst>
                <a:outerShdw blurRad="38100" dist="38100" dir="2700000" algn="tl">
                  <a:srgbClr val="FFFFFF"/>
                </a:outerShdw>
              </a:effectLst>
            </a:endParaRPr>
          </a:p>
        </p:txBody>
      </p:sp>
      <p:sp>
        <p:nvSpPr>
          <p:cNvPr id="33795" name="Text Box 1027"/>
          <p:cNvSpPr txBox="1">
            <a:spLocks noChangeArrowheads="1"/>
          </p:cNvSpPr>
          <p:nvPr/>
        </p:nvSpPr>
        <p:spPr bwMode="auto">
          <a:xfrm>
            <a:off x="4343400" y="4495800"/>
            <a:ext cx="4572000" cy="2057400"/>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3000">
                <a:solidFill>
                  <a:srgbClr val="CC3300"/>
                </a:solidFill>
                <a:effectLst>
                  <a:outerShdw blurRad="38100" dist="38100" dir="2700000" algn="tl">
                    <a:srgbClr val="FFFFFF"/>
                  </a:outerShdw>
                </a:effectLst>
              </a:rPr>
              <a:t>Aryan Race</a:t>
            </a:r>
            <a:endParaRPr lang="en-US" sz="3000">
              <a:solidFill>
                <a:srgbClr val="CC3300"/>
              </a:solidFill>
            </a:endParaRPr>
          </a:p>
          <a:p>
            <a:pPr algn="ctr" eaLnBrk="0" fontAlgn="base" hangingPunct="0">
              <a:spcBef>
                <a:spcPct val="50000"/>
              </a:spcBef>
              <a:spcAft>
                <a:spcPct val="0"/>
              </a:spcAft>
            </a:pPr>
            <a:r>
              <a:rPr lang="en-US" sz="2200">
                <a:solidFill>
                  <a:srgbClr val="CC3300"/>
                </a:solidFill>
              </a:rPr>
              <a:t>This was the name of what Hitler believed was the perfect race.  These were people with full German blood, blonde hair and blue eyes.</a:t>
            </a:r>
          </a:p>
        </p:txBody>
      </p:sp>
      <p:pic>
        <p:nvPicPr>
          <p:cNvPr id="33796" name="Picture 1028"/>
          <p:cNvPicPr>
            <a:picLocks noChangeAspect="1" noChangeArrowheads="1"/>
          </p:cNvPicPr>
          <p:nvPr/>
        </p:nvPicPr>
        <p:blipFill>
          <a:blip r:embed="rId3" cstate="print"/>
          <a:srcRect/>
          <a:stretch>
            <a:fillRect/>
          </a:stretch>
        </p:blipFill>
        <p:spPr bwMode="auto">
          <a:xfrm>
            <a:off x="4953000" y="0"/>
            <a:ext cx="3090863" cy="4419600"/>
          </a:xfrm>
          <a:prstGeom prst="rect">
            <a:avLst/>
          </a:prstGeom>
          <a:noFill/>
          <a:ln w="6350">
            <a:solidFill>
              <a:schemeClr val="tx1"/>
            </a:solidFill>
            <a:miter lim="800000"/>
            <a:headEnd/>
            <a:tailEnd/>
          </a:ln>
          <a:effectLst/>
        </p:spPr>
      </p:pic>
      <p:pic>
        <p:nvPicPr>
          <p:cNvPr id="33797" name="Picture 1029"/>
          <p:cNvPicPr>
            <a:picLocks noChangeAspect="1" noChangeArrowheads="1"/>
          </p:cNvPicPr>
          <p:nvPr/>
        </p:nvPicPr>
        <p:blipFill>
          <a:blip r:embed="rId4" cstate="print"/>
          <a:srcRect/>
          <a:stretch>
            <a:fillRect/>
          </a:stretch>
        </p:blipFill>
        <p:spPr bwMode="auto">
          <a:xfrm>
            <a:off x="381000" y="2362200"/>
            <a:ext cx="3084513" cy="4495800"/>
          </a:xfrm>
          <a:prstGeom prst="rect">
            <a:avLst/>
          </a:prstGeom>
          <a:noFill/>
          <a:ln w="3175">
            <a:solidFill>
              <a:schemeClr val="tx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7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My Documents\horrific grave at Belsen.gif"/>
          <p:cNvPicPr>
            <a:picLocks noChangeAspect="1" noChangeArrowheads="1"/>
          </p:cNvPicPr>
          <p:nvPr/>
        </p:nvPicPr>
        <p:blipFill>
          <a:blip r:embed="rId3" cstate="print"/>
          <a:srcRect/>
          <a:stretch>
            <a:fillRect/>
          </a:stretch>
        </p:blipFill>
        <p:spPr bwMode="auto">
          <a:xfrm>
            <a:off x="1371600" y="228600"/>
            <a:ext cx="6705600" cy="6265863"/>
          </a:xfrm>
          <a:prstGeom prst="rect">
            <a:avLst/>
          </a:prstGeom>
          <a:noFill/>
        </p:spPr>
      </p:pic>
      <p:sp>
        <p:nvSpPr>
          <p:cNvPr id="2051" name="Text Box 3"/>
          <p:cNvSpPr txBox="1">
            <a:spLocks noChangeArrowheads="1"/>
          </p:cNvSpPr>
          <p:nvPr/>
        </p:nvSpPr>
        <p:spPr bwMode="auto">
          <a:xfrm>
            <a:off x="0" y="228600"/>
            <a:ext cx="3276600" cy="2862322"/>
          </a:xfrm>
          <a:prstGeom prst="rect">
            <a:avLst/>
          </a:prstGeom>
          <a:solidFill>
            <a:schemeClr val="bg1"/>
          </a:solidFill>
          <a:ln w="9525">
            <a:noFill/>
            <a:miter lim="800000"/>
            <a:headEnd/>
            <a:tailEnd/>
          </a:ln>
          <a:effectLst/>
        </p:spPr>
        <p:txBody>
          <a:bodyPr>
            <a:spAutoFit/>
          </a:bodyPr>
          <a:lstStyle/>
          <a:p>
            <a:pPr eaLnBrk="0" fontAlgn="base" hangingPunct="0">
              <a:spcBef>
                <a:spcPct val="50000"/>
              </a:spcBef>
              <a:spcAft>
                <a:spcPct val="0"/>
              </a:spcAft>
            </a:pPr>
            <a:r>
              <a:rPr lang="en-US" sz="2400" dirty="0">
                <a:solidFill>
                  <a:srgbClr val="000000"/>
                </a:solidFill>
              </a:rPr>
              <a:t>Between 1939 and 1945 </a:t>
            </a:r>
            <a:r>
              <a:rPr lang="en-US" sz="3000" b="1" dirty="0">
                <a:solidFill>
                  <a:srgbClr val="000000"/>
                </a:solidFill>
              </a:rPr>
              <a:t>six</a:t>
            </a:r>
            <a:r>
              <a:rPr lang="en-US" sz="3600" b="1" dirty="0">
                <a:solidFill>
                  <a:srgbClr val="000000"/>
                </a:solidFill>
              </a:rPr>
              <a:t> </a:t>
            </a:r>
            <a:r>
              <a:rPr lang="en-US" sz="3000" b="1" dirty="0">
                <a:solidFill>
                  <a:srgbClr val="000000"/>
                </a:solidFill>
              </a:rPr>
              <a:t>million </a:t>
            </a:r>
            <a:r>
              <a:rPr lang="en-US" sz="2400" dirty="0">
                <a:solidFill>
                  <a:srgbClr val="000000"/>
                </a:solidFill>
              </a:rPr>
              <a:t>Jews were murdered, along with </a:t>
            </a:r>
            <a:r>
              <a:rPr lang="en-US" sz="2400" dirty="0" smtClean="0">
                <a:solidFill>
                  <a:srgbClr val="000000"/>
                </a:solidFill>
              </a:rPr>
              <a:t>Millions of </a:t>
            </a:r>
            <a:r>
              <a:rPr lang="en-US" sz="2400" dirty="0">
                <a:solidFill>
                  <a:srgbClr val="000000"/>
                </a:solidFill>
              </a:rPr>
              <a:t>others, such as Gypsies, Jehovah’s Witnesses, disabled and the mentally ill.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additive="base">
                                        <p:cTn id="12" dur="500" fill="hold"/>
                                        <p:tgtEl>
                                          <p:spTgt spid="2051"/>
                                        </p:tgtEl>
                                        <p:attrNameLst>
                                          <p:attrName>ppt_x</p:attrName>
                                        </p:attrNameLst>
                                      </p:cBhvr>
                                      <p:tavLst>
                                        <p:tav tm="0">
                                          <p:val>
                                            <p:strVal val="0-#ppt_w/2"/>
                                          </p:val>
                                        </p:tav>
                                        <p:tav tm="100000">
                                          <p:val>
                                            <p:strVal val="#ppt_x"/>
                                          </p:val>
                                        </p:tav>
                                      </p:tavLst>
                                    </p:anim>
                                    <p:anim calcmode="lin" valueType="num">
                                      <p:cBhvr additive="base">
                                        <p:cTn id="13"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WordArt 7"/>
          <p:cNvSpPr>
            <a:spLocks noChangeArrowheads="1" noChangeShapeType="1" noTextEdit="1"/>
          </p:cNvSpPr>
          <p:nvPr/>
        </p:nvSpPr>
        <p:spPr bwMode="auto">
          <a:xfrm rot="-459516">
            <a:off x="0" y="7620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859516" scaled="1"/>
                </a:gradFill>
                <a:effectLst>
                  <a:outerShdw dist="45791" dir="3378596" algn="ctr" rotWithShape="0">
                    <a:srgbClr val="4D4D4D"/>
                  </a:outerShdw>
                </a:effectLst>
                <a:latin typeface="Arial Black"/>
              </a:rPr>
              <a:t>POLAND 91%</a:t>
            </a:r>
          </a:p>
        </p:txBody>
      </p:sp>
      <p:sp>
        <p:nvSpPr>
          <p:cNvPr id="7177" name="WordArt 9"/>
          <p:cNvSpPr>
            <a:spLocks noChangeArrowheads="1" noChangeShapeType="1" noTextEdit="1"/>
          </p:cNvSpPr>
          <p:nvPr/>
        </p:nvSpPr>
        <p:spPr bwMode="auto">
          <a:xfrm rot="981236">
            <a:off x="6477000" y="9144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4418764" scaled="1"/>
                </a:gradFill>
                <a:effectLst>
                  <a:outerShdw dist="45791" dir="3378596" algn="ctr" rotWithShape="0">
                    <a:srgbClr val="4D4D4D"/>
                  </a:outerShdw>
                </a:effectLst>
                <a:latin typeface="Bernard MT Condensed"/>
              </a:rPr>
              <a:t>USSR 36%</a:t>
            </a:r>
          </a:p>
        </p:txBody>
      </p:sp>
      <p:sp>
        <p:nvSpPr>
          <p:cNvPr id="7178" name="WordArt 10"/>
          <p:cNvSpPr>
            <a:spLocks noChangeArrowheads="1" noChangeShapeType="1" noTextEdit="1"/>
          </p:cNvSpPr>
          <p:nvPr/>
        </p:nvSpPr>
        <p:spPr bwMode="auto">
          <a:xfrm rot="-422070">
            <a:off x="6324600" y="31242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822070" scaled="1"/>
                </a:gradFill>
                <a:effectLst>
                  <a:outerShdw dist="45791" dir="3378596" algn="ctr" rotWithShape="0">
                    <a:srgbClr val="4D4D4D"/>
                  </a:outerShdw>
                </a:effectLst>
                <a:latin typeface="Arial Black"/>
              </a:rPr>
              <a:t>HUNGARY 74%</a:t>
            </a:r>
          </a:p>
        </p:txBody>
      </p:sp>
      <p:sp>
        <p:nvSpPr>
          <p:cNvPr id="7179" name="WordArt 11"/>
          <p:cNvSpPr>
            <a:spLocks noChangeArrowheads="1" noChangeShapeType="1" noTextEdit="1"/>
          </p:cNvSpPr>
          <p:nvPr/>
        </p:nvSpPr>
        <p:spPr bwMode="auto">
          <a:xfrm rot="652112">
            <a:off x="381000" y="58674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4747888" scaled="1"/>
                </a:gradFill>
                <a:effectLst>
                  <a:outerShdw dist="45791" dir="3378596" algn="ctr" rotWithShape="0">
                    <a:srgbClr val="4D4D4D"/>
                  </a:outerShdw>
                </a:effectLst>
                <a:latin typeface="Arial Black"/>
              </a:rPr>
              <a:t>GERMANY 36%</a:t>
            </a:r>
          </a:p>
        </p:txBody>
      </p:sp>
      <p:sp>
        <p:nvSpPr>
          <p:cNvPr id="7180" name="WordArt 12"/>
          <p:cNvSpPr>
            <a:spLocks noChangeArrowheads="1" noChangeShapeType="1" noTextEdit="1"/>
          </p:cNvSpPr>
          <p:nvPr/>
        </p:nvSpPr>
        <p:spPr bwMode="auto">
          <a:xfrm>
            <a:off x="6553200" y="58674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FRANCE 22%</a:t>
            </a:r>
          </a:p>
        </p:txBody>
      </p:sp>
      <p:sp>
        <p:nvSpPr>
          <p:cNvPr id="7181" name="WordArt 13"/>
          <p:cNvSpPr>
            <a:spLocks noChangeArrowheads="1" noChangeShapeType="1" noTextEdit="1"/>
          </p:cNvSpPr>
          <p:nvPr/>
        </p:nvSpPr>
        <p:spPr bwMode="auto">
          <a:xfrm rot="352735">
            <a:off x="228600" y="27432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047265" scaled="1"/>
                </a:gradFill>
                <a:effectLst>
                  <a:outerShdw dist="45791" dir="3378596" algn="ctr" rotWithShape="0">
                    <a:srgbClr val="4D4D4D"/>
                  </a:outerShdw>
                </a:effectLst>
                <a:latin typeface="Arial Black"/>
              </a:rPr>
              <a:t>ROMANIA 84%</a:t>
            </a:r>
          </a:p>
        </p:txBody>
      </p:sp>
      <p:sp>
        <p:nvSpPr>
          <p:cNvPr id="7182" name="WordArt 14"/>
          <p:cNvSpPr>
            <a:spLocks noChangeArrowheads="1" noChangeShapeType="1" noTextEdit="1"/>
          </p:cNvSpPr>
          <p:nvPr/>
        </p:nvSpPr>
        <p:spPr bwMode="auto">
          <a:xfrm>
            <a:off x="4876800" y="49530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LITHUANIA 85%</a:t>
            </a:r>
          </a:p>
        </p:txBody>
      </p:sp>
      <p:sp>
        <p:nvSpPr>
          <p:cNvPr id="7183" name="WordArt 15"/>
          <p:cNvSpPr>
            <a:spLocks noChangeArrowheads="1" noChangeShapeType="1" noTextEdit="1"/>
          </p:cNvSpPr>
          <p:nvPr/>
        </p:nvSpPr>
        <p:spPr bwMode="auto">
          <a:xfrm>
            <a:off x="3276600" y="6858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AUSTRIA 35%</a:t>
            </a:r>
          </a:p>
        </p:txBody>
      </p:sp>
      <p:sp>
        <p:nvSpPr>
          <p:cNvPr id="7184" name="WordArt 16"/>
          <p:cNvSpPr>
            <a:spLocks noChangeArrowheads="1" noChangeShapeType="1" noTextEdit="1"/>
          </p:cNvSpPr>
          <p:nvPr/>
        </p:nvSpPr>
        <p:spPr bwMode="auto">
          <a:xfrm rot="-68143">
            <a:off x="1676400" y="48768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468143" scaled="1"/>
                </a:gradFill>
                <a:effectLst>
                  <a:outerShdw dist="45791" dir="3378596" algn="ctr" rotWithShape="0">
                    <a:srgbClr val="4D4D4D"/>
                  </a:outerShdw>
                </a:effectLst>
                <a:latin typeface="Arial Black"/>
              </a:rPr>
              <a:t>NETHERLANDS 71%</a:t>
            </a:r>
          </a:p>
        </p:txBody>
      </p:sp>
      <p:sp>
        <p:nvSpPr>
          <p:cNvPr id="7185" name="WordArt 17"/>
          <p:cNvSpPr>
            <a:spLocks noChangeArrowheads="1" noChangeShapeType="1" noTextEdit="1"/>
          </p:cNvSpPr>
          <p:nvPr/>
        </p:nvSpPr>
        <p:spPr bwMode="auto">
          <a:xfrm rot="-248848">
            <a:off x="304800" y="39624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648848" scaled="1"/>
                </a:gradFill>
                <a:effectLst>
                  <a:outerShdw dist="45791" dir="3378596" algn="ctr" rotWithShape="0">
                    <a:srgbClr val="4D4D4D"/>
                  </a:outerShdw>
                </a:effectLst>
                <a:latin typeface="Arial Black"/>
              </a:rPr>
              <a:t>BOHEMIA 60%</a:t>
            </a:r>
          </a:p>
        </p:txBody>
      </p:sp>
      <p:sp>
        <p:nvSpPr>
          <p:cNvPr id="7186" name="WordArt 18"/>
          <p:cNvSpPr>
            <a:spLocks noChangeArrowheads="1" noChangeShapeType="1" noTextEdit="1"/>
          </p:cNvSpPr>
          <p:nvPr/>
        </p:nvSpPr>
        <p:spPr bwMode="auto">
          <a:xfrm rot="675515">
            <a:off x="6858000" y="44196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4724485" scaled="1"/>
                </a:gradFill>
                <a:effectLst>
                  <a:outerShdw dist="45791" dir="3378596" algn="ctr" rotWithShape="0">
                    <a:srgbClr val="4D4D4D"/>
                  </a:outerShdw>
                </a:effectLst>
                <a:latin typeface="Arial Black"/>
              </a:rPr>
              <a:t>LATVIA 84%</a:t>
            </a:r>
          </a:p>
        </p:txBody>
      </p:sp>
      <p:sp>
        <p:nvSpPr>
          <p:cNvPr id="7187" name="WordArt 19"/>
          <p:cNvSpPr>
            <a:spLocks noChangeArrowheads="1" noChangeShapeType="1" noTextEdit="1"/>
          </p:cNvSpPr>
          <p:nvPr/>
        </p:nvSpPr>
        <p:spPr bwMode="auto">
          <a:xfrm rot="-425781">
            <a:off x="4191000" y="14478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825781" scaled="1"/>
                </a:gradFill>
                <a:effectLst>
                  <a:outerShdw dist="45791" dir="3378596" algn="ctr" rotWithShape="0">
                    <a:srgbClr val="4D4D4D"/>
                  </a:outerShdw>
                </a:effectLst>
                <a:latin typeface="Arial Black"/>
              </a:rPr>
              <a:t>NORWAY 45%</a:t>
            </a:r>
          </a:p>
        </p:txBody>
      </p:sp>
      <p:sp>
        <p:nvSpPr>
          <p:cNvPr id="7188" name="WordArt 20"/>
          <p:cNvSpPr>
            <a:spLocks noChangeArrowheads="1" noChangeShapeType="1" noTextEdit="1"/>
          </p:cNvSpPr>
          <p:nvPr/>
        </p:nvSpPr>
        <p:spPr bwMode="auto">
          <a:xfrm rot="-236812">
            <a:off x="3048000" y="26670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636812" scaled="1"/>
                </a:gradFill>
                <a:effectLst>
                  <a:outerShdw dist="45791" dir="3378596" algn="ctr" rotWithShape="0">
                    <a:srgbClr val="4D4D4D"/>
                  </a:outerShdw>
                </a:effectLst>
                <a:latin typeface="Arial Black"/>
              </a:rPr>
              <a:t>ESTONIA 44%</a:t>
            </a:r>
          </a:p>
        </p:txBody>
      </p:sp>
      <p:sp>
        <p:nvSpPr>
          <p:cNvPr id="7189" name="WordArt 21"/>
          <p:cNvSpPr>
            <a:spLocks noChangeArrowheads="1" noChangeShapeType="1" noTextEdit="1"/>
          </p:cNvSpPr>
          <p:nvPr/>
        </p:nvSpPr>
        <p:spPr bwMode="auto">
          <a:xfrm rot="-431682">
            <a:off x="1295400" y="15240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831682" scaled="1"/>
                </a:gradFill>
                <a:effectLst>
                  <a:outerShdw dist="45791" dir="3378596" algn="ctr" rotWithShape="0">
                    <a:srgbClr val="4D4D4D"/>
                  </a:outerShdw>
                </a:effectLst>
                <a:latin typeface="Arial Black"/>
              </a:rPr>
              <a:t>BELGIUM 45%</a:t>
            </a:r>
          </a:p>
        </p:txBody>
      </p:sp>
      <p:sp>
        <p:nvSpPr>
          <p:cNvPr id="7190" name="WordArt 22"/>
          <p:cNvSpPr>
            <a:spLocks noChangeArrowheads="1" noChangeShapeType="1" noTextEdit="1"/>
          </p:cNvSpPr>
          <p:nvPr/>
        </p:nvSpPr>
        <p:spPr bwMode="auto">
          <a:xfrm rot="-1202345">
            <a:off x="3886200" y="60198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6602345" scaled="1"/>
                </a:gradFill>
                <a:effectLst>
                  <a:outerShdw dist="45791" dir="3378596" algn="ctr" rotWithShape="0">
                    <a:srgbClr val="4D4D4D"/>
                  </a:outerShdw>
                </a:effectLst>
                <a:latin typeface="Arial Black"/>
              </a:rPr>
              <a:t>GREECE 87%</a:t>
            </a:r>
          </a:p>
        </p:txBody>
      </p:sp>
      <p:sp>
        <p:nvSpPr>
          <p:cNvPr id="7191" name="WordArt 23"/>
          <p:cNvSpPr>
            <a:spLocks noChangeArrowheads="1" noChangeShapeType="1" noTextEdit="1"/>
          </p:cNvSpPr>
          <p:nvPr/>
        </p:nvSpPr>
        <p:spPr bwMode="auto">
          <a:xfrm rot="652203">
            <a:off x="6858000" y="20574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4747797" scaled="1"/>
                </a:gradFill>
                <a:effectLst>
                  <a:outerShdw dist="45791" dir="3378596" algn="ctr" rotWithShape="0">
                    <a:srgbClr val="4D4D4D"/>
                  </a:outerShdw>
                </a:effectLst>
                <a:latin typeface="Arial Black"/>
              </a:rPr>
              <a:t>LUXEMBOURG 55%</a:t>
            </a:r>
          </a:p>
        </p:txBody>
      </p:sp>
      <p:sp>
        <p:nvSpPr>
          <p:cNvPr id="7192" name="WordArt 24"/>
          <p:cNvSpPr>
            <a:spLocks noChangeArrowheads="1" noChangeShapeType="1" noTextEdit="1"/>
          </p:cNvSpPr>
          <p:nvPr/>
        </p:nvSpPr>
        <p:spPr bwMode="auto">
          <a:xfrm rot="48923">
            <a:off x="3962400" y="3886200"/>
            <a:ext cx="2286000" cy="5715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1600" kern="10" spc="320">
                <a:ln w="9525">
                  <a:noFill/>
                  <a:round/>
                  <a:headEnd/>
                  <a:tailEnd/>
                </a:ln>
                <a:gradFill rotWithShape="0">
                  <a:gsLst>
                    <a:gs pos="0">
                      <a:srgbClr val="AAAAAA"/>
                    </a:gs>
                    <a:gs pos="100000">
                      <a:srgbClr val="FFFFFF"/>
                    </a:gs>
                  </a:gsLst>
                  <a:lin ang="5351077" scaled="1"/>
                </a:gradFill>
                <a:effectLst>
                  <a:outerShdw dist="45791" dir="3378596" algn="ctr" rotWithShape="0">
                    <a:srgbClr val="4D4D4D"/>
                  </a:outerShdw>
                </a:effectLst>
                <a:latin typeface="Arial Black"/>
              </a:rPr>
              <a:t>YUGOSLAVIA 81%</a:t>
            </a:r>
          </a:p>
        </p:txBody>
      </p:sp>
      <p:sp>
        <p:nvSpPr>
          <p:cNvPr id="7193" name="Text Box 25"/>
          <p:cNvSpPr txBox="1">
            <a:spLocks noChangeArrowheads="1"/>
          </p:cNvSpPr>
          <p:nvPr/>
        </p:nvSpPr>
        <p:spPr bwMode="auto">
          <a:xfrm rot="-754418">
            <a:off x="914400" y="2971800"/>
            <a:ext cx="7620000" cy="854075"/>
          </a:xfrm>
          <a:prstGeom prst="rect">
            <a:avLst/>
          </a:prstGeom>
          <a:solidFill>
            <a:srgbClr val="CC3300"/>
          </a:solidFill>
          <a:ln w="9525">
            <a:noFill/>
            <a:miter lim="800000"/>
            <a:headEnd/>
            <a:tailEnd/>
          </a:ln>
          <a:effectLst/>
        </p:spPr>
        <p:txBody>
          <a:bodyPr>
            <a:spAutoFit/>
          </a:bodyPr>
          <a:lstStyle/>
          <a:p>
            <a:pPr algn="ctr" eaLnBrk="0" fontAlgn="base" hangingPunct="0">
              <a:spcBef>
                <a:spcPct val="50000"/>
              </a:spcBef>
              <a:spcAft>
                <a:spcPct val="0"/>
              </a:spcAft>
            </a:pPr>
            <a:r>
              <a:rPr lang="en-US" sz="5000">
                <a:solidFill>
                  <a:srgbClr val="000000"/>
                </a:solidFill>
              </a:rPr>
              <a:t>A Total of 6,000,000 Jews</a:t>
            </a:r>
          </a:p>
        </p:txBody>
      </p:sp>
      <p:sp>
        <p:nvSpPr>
          <p:cNvPr id="7194" name="Text Box 26"/>
          <p:cNvSpPr txBox="1">
            <a:spLocks noChangeArrowheads="1"/>
          </p:cNvSpPr>
          <p:nvPr/>
        </p:nvSpPr>
        <p:spPr bwMode="auto">
          <a:xfrm>
            <a:off x="0" y="0"/>
            <a:ext cx="9144000" cy="519113"/>
          </a:xfrm>
          <a:prstGeom prst="rect">
            <a:avLst/>
          </a:prstGeom>
          <a:solidFill>
            <a:srgbClr val="CC3300"/>
          </a:solidFill>
          <a:ln w="9525">
            <a:noFill/>
            <a:miter lim="800000"/>
            <a:headEnd/>
            <a:tailEnd/>
          </a:ln>
          <a:effectLst/>
        </p:spPr>
        <p:txBody>
          <a:bodyPr>
            <a:spAutoFit/>
          </a:bodyPr>
          <a:lstStyle/>
          <a:p>
            <a:pPr algn="ctr" eaLnBrk="0" fontAlgn="base" hangingPunct="0">
              <a:spcBef>
                <a:spcPct val="50000"/>
              </a:spcBef>
              <a:spcAft>
                <a:spcPct val="0"/>
              </a:spcAft>
            </a:pPr>
            <a:r>
              <a:rPr lang="en-US" sz="2800">
                <a:solidFill>
                  <a:srgbClr val="000000"/>
                </a:solidFill>
              </a:rPr>
              <a:t>Percentage of Jews killed in each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93"/>
                                        </p:tgtEl>
                                        <p:attrNameLst>
                                          <p:attrName>style.visibility</p:attrName>
                                        </p:attrNameLst>
                                      </p:cBhvr>
                                      <p:to>
                                        <p:strVal val="visible"/>
                                      </p:to>
                                    </p:set>
                                    <p:anim calcmode="lin" valueType="num">
                                      <p:cBhvr>
                                        <p:cTn id="7" dur="500" fill="hold"/>
                                        <p:tgtEl>
                                          <p:spTgt spid="7193"/>
                                        </p:tgtEl>
                                        <p:attrNameLst>
                                          <p:attrName>ppt_w</p:attrName>
                                        </p:attrNameLst>
                                      </p:cBhvr>
                                      <p:tavLst>
                                        <p:tav tm="0">
                                          <p:val>
                                            <p:fltVal val="0"/>
                                          </p:val>
                                        </p:tav>
                                        <p:tav tm="100000">
                                          <p:val>
                                            <p:strVal val="#ppt_w"/>
                                          </p:val>
                                        </p:tav>
                                      </p:tavLst>
                                    </p:anim>
                                    <p:anim calcmode="lin" valueType="num">
                                      <p:cBhvr>
                                        <p:cTn id="8" dur="500" fill="hold"/>
                                        <p:tgtEl>
                                          <p:spTgt spid="71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p:cNvPicPr>
            <a:picLocks noChangeAspect="1" noChangeArrowheads="1"/>
          </p:cNvPicPr>
          <p:nvPr/>
        </p:nvPicPr>
        <p:blipFill>
          <a:blip r:embed="rId3" cstate="print"/>
          <a:srcRect/>
          <a:stretch>
            <a:fillRect/>
          </a:stretch>
        </p:blipFill>
        <p:spPr bwMode="auto">
          <a:xfrm>
            <a:off x="0" y="919163"/>
            <a:ext cx="9144000" cy="5938837"/>
          </a:xfrm>
          <a:prstGeom prst="rect">
            <a:avLst/>
          </a:prstGeom>
          <a:noFill/>
          <a:ln w="9525">
            <a:noFill/>
            <a:miter lim="800000"/>
            <a:headEnd/>
            <a:tailEnd/>
          </a:ln>
          <a:effectLst/>
        </p:spPr>
      </p:pic>
      <p:sp>
        <p:nvSpPr>
          <p:cNvPr id="15363" name="Text Box 1027"/>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algn="ctr" eaLnBrk="0" fontAlgn="base" hangingPunct="0">
              <a:spcBef>
                <a:spcPct val="50000"/>
              </a:spcBef>
              <a:spcAft>
                <a:spcPct val="0"/>
              </a:spcAft>
            </a:pPr>
            <a:r>
              <a:rPr lang="en-US" sz="2400">
                <a:solidFill>
                  <a:srgbClr val="FFFFFF"/>
                </a:solidFill>
                <a:effectLst>
                  <a:outerShdw blurRad="38100" dist="38100" dir="2700000" algn="tl">
                    <a:srgbClr val="808080"/>
                  </a:outerShdw>
                </a:effectLst>
              </a:rPr>
              <a:t>A MAP OF THE CONCENTRATION CAMPS AND DEATH CAMPS USED BY THE NAZIS.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2438400" y="3743325"/>
            <a:ext cx="6705600" cy="311467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4" cstate="print"/>
          <a:srcRect/>
          <a:stretch>
            <a:fillRect/>
          </a:stretch>
        </p:blipFill>
        <p:spPr bwMode="auto">
          <a:xfrm>
            <a:off x="304800" y="0"/>
            <a:ext cx="4876800" cy="3576638"/>
          </a:xfrm>
          <a:prstGeom prst="rect">
            <a:avLst/>
          </a:prstGeom>
          <a:noFill/>
          <a:ln w="9525">
            <a:noFill/>
            <a:miter lim="800000"/>
            <a:headEnd/>
            <a:tailEnd/>
          </a:ln>
          <a:effectLst/>
        </p:spPr>
      </p:pic>
      <p:sp>
        <p:nvSpPr>
          <p:cNvPr id="16388" name="Text Box 4"/>
          <p:cNvSpPr txBox="1">
            <a:spLocks noChangeArrowheads="1"/>
          </p:cNvSpPr>
          <p:nvPr/>
        </p:nvSpPr>
        <p:spPr bwMode="auto">
          <a:xfrm>
            <a:off x="5257800" y="0"/>
            <a:ext cx="3048000" cy="3013075"/>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CC3300"/>
                </a:solidFill>
              </a:rPr>
              <a:t>16 of the 44 children taken from a French children’s home.</a:t>
            </a:r>
          </a:p>
          <a:p>
            <a:pPr eaLnBrk="0" fontAlgn="base" hangingPunct="0">
              <a:spcBef>
                <a:spcPct val="50000"/>
              </a:spcBef>
              <a:spcAft>
                <a:spcPct val="0"/>
              </a:spcAft>
            </a:pPr>
            <a:r>
              <a:rPr lang="en-US" sz="2400">
                <a:solidFill>
                  <a:srgbClr val="CC3300"/>
                </a:solidFill>
              </a:rPr>
              <a:t>They were sent to a concentration camp and later to Auschwitz.</a:t>
            </a:r>
          </a:p>
          <a:p>
            <a:pPr eaLnBrk="0" fontAlgn="base" hangingPunct="0">
              <a:spcBef>
                <a:spcPct val="50000"/>
              </a:spcBef>
              <a:spcAft>
                <a:spcPct val="0"/>
              </a:spcAft>
            </a:pPr>
            <a:r>
              <a:rPr lang="en-US" sz="2400">
                <a:solidFill>
                  <a:srgbClr val="CC3300"/>
                </a:solidFill>
              </a:rPr>
              <a:t>ONLY 1 SURVIVED</a:t>
            </a:r>
          </a:p>
        </p:txBody>
      </p:sp>
      <p:sp>
        <p:nvSpPr>
          <p:cNvPr id="16389" name="Text Box 5"/>
          <p:cNvSpPr txBox="1">
            <a:spLocks noChangeArrowheads="1"/>
          </p:cNvSpPr>
          <p:nvPr/>
        </p:nvSpPr>
        <p:spPr bwMode="auto">
          <a:xfrm>
            <a:off x="0" y="4724400"/>
            <a:ext cx="2362200" cy="1552575"/>
          </a:xfrm>
          <a:prstGeom prst="rect">
            <a:avLst/>
          </a:prstGeom>
          <a:noFill/>
          <a:ln w="9525">
            <a:noFill/>
            <a:miter lim="800000"/>
            <a:headEnd/>
            <a:tailEnd/>
          </a:ln>
          <a:effectLst/>
        </p:spPr>
        <p:txBody>
          <a:bodyPr>
            <a:spAutoFit/>
          </a:bodyPr>
          <a:lstStyle/>
          <a:p>
            <a:pPr algn="r" eaLnBrk="0" fontAlgn="base" hangingPunct="0">
              <a:spcBef>
                <a:spcPct val="50000"/>
              </a:spcBef>
              <a:spcAft>
                <a:spcPct val="0"/>
              </a:spcAft>
            </a:pPr>
            <a:r>
              <a:rPr lang="en-US" sz="2400">
                <a:solidFill>
                  <a:srgbClr val="CC3300"/>
                </a:solidFill>
              </a:rPr>
              <a:t>A group of children at a concentration camp in Poland.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3390900" cy="4267200"/>
          </a:xfrm>
          <a:prstGeom prst="rect">
            <a:avLst/>
          </a:prstGeom>
          <a:noFill/>
          <a:ln w="9525">
            <a:noFill/>
            <a:miter lim="800000"/>
            <a:headEnd/>
            <a:tailEnd/>
          </a:ln>
          <a:effectLst/>
        </p:spPr>
      </p:pic>
      <p:sp>
        <p:nvSpPr>
          <p:cNvPr id="17411" name="Text Box 3"/>
          <p:cNvSpPr txBox="1">
            <a:spLocks noChangeArrowheads="1"/>
          </p:cNvSpPr>
          <p:nvPr/>
        </p:nvSpPr>
        <p:spPr bwMode="auto">
          <a:xfrm>
            <a:off x="3429000" y="304800"/>
            <a:ext cx="5029200" cy="1250950"/>
          </a:xfrm>
          <a:prstGeom prst="rect">
            <a:avLst/>
          </a:prstGeom>
          <a:noFill/>
          <a:ln w="9525">
            <a:noFill/>
            <a:miter lim="800000"/>
            <a:headEnd/>
            <a:tailEnd/>
          </a:ln>
          <a:effectLst/>
        </p:spPr>
        <p:txBody>
          <a:bodyPr>
            <a:spAutoFit/>
          </a:bodyPr>
          <a:lstStyle/>
          <a:p>
            <a:pPr eaLnBrk="0" fontAlgn="base" hangingPunct="0">
              <a:spcBef>
                <a:spcPts val="500"/>
              </a:spcBef>
              <a:spcAft>
                <a:spcPts val="500"/>
              </a:spcAft>
            </a:pPr>
            <a:r>
              <a:rPr lang="en-US" sz="2400">
                <a:solidFill>
                  <a:srgbClr val="CC3300"/>
                </a:solidFill>
              </a:rPr>
              <a:t>Part of a stockpile of Zyklon-B poison gas pellets found at Majdanek death camp. </a:t>
            </a:r>
          </a:p>
        </p:txBody>
      </p:sp>
      <p:pic>
        <p:nvPicPr>
          <p:cNvPr id="17412" name="Picture 4"/>
          <p:cNvPicPr>
            <a:picLocks noChangeAspect="1" noChangeArrowheads="1"/>
          </p:cNvPicPr>
          <p:nvPr/>
        </p:nvPicPr>
        <p:blipFill>
          <a:blip r:embed="rId4" cstate="print"/>
          <a:srcRect/>
          <a:stretch>
            <a:fillRect/>
          </a:stretch>
        </p:blipFill>
        <p:spPr bwMode="auto">
          <a:xfrm>
            <a:off x="4195763" y="1828800"/>
            <a:ext cx="4948237" cy="5029200"/>
          </a:xfrm>
          <a:prstGeom prst="rect">
            <a:avLst/>
          </a:prstGeom>
          <a:noFill/>
          <a:ln w="9525">
            <a:noFill/>
            <a:miter lim="800000"/>
            <a:headEnd/>
            <a:tailEnd/>
          </a:ln>
          <a:effectLst/>
        </p:spPr>
      </p:pic>
      <p:sp>
        <p:nvSpPr>
          <p:cNvPr id="17413" name="Text Box 5"/>
          <p:cNvSpPr txBox="1">
            <a:spLocks noChangeArrowheads="1"/>
          </p:cNvSpPr>
          <p:nvPr/>
        </p:nvSpPr>
        <p:spPr bwMode="auto">
          <a:xfrm>
            <a:off x="0" y="3781425"/>
            <a:ext cx="4191000" cy="3076575"/>
          </a:xfrm>
          <a:prstGeom prst="rect">
            <a:avLst/>
          </a:prstGeom>
          <a:solidFill>
            <a:schemeClr val="tx1"/>
          </a:solidFill>
          <a:ln w="9525">
            <a:noFill/>
            <a:miter lim="800000"/>
            <a:headEnd/>
            <a:tailEnd/>
          </a:ln>
          <a:effectLst/>
        </p:spPr>
        <p:txBody>
          <a:bodyPr>
            <a:spAutoFit/>
          </a:bodyPr>
          <a:lstStyle/>
          <a:p>
            <a:pPr eaLnBrk="0" fontAlgn="base" hangingPunct="0">
              <a:spcBef>
                <a:spcPts val="500"/>
              </a:spcBef>
              <a:spcAft>
                <a:spcPts val="500"/>
              </a:spcAft>
            </a:pPr>
            <a:r>
              <a:rPr lang="en-US" sz="2400">
                <a:solidFill>
                  <a:srgbClr val="CC3300"/>
                </a:solidFill>
              </a:rPr>
              <a:t>Before poison gas was used , Jews were gassed in mobile gas vans.  Carbon monoxide gas from the engine’s exhaust was fed into the sealed rear compartment.  Victims were dead by the time they reached the burial site.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304800" y="228600"/>
            <a:ext cx="8382000" cy="6191250"/>
          </a:xfrm>
          <a:prstGeom prst="rect">
            <a:avLst/>
          </a:prstGeom>
          <a:noFill/>
          <a:ln w="9525">
            <a:noFill/>
            <a:miter lim="800000"/>
            <a:headEnd/>
            <a:tailEnd/>
          </a:ln>
          <a:effectLst/>
        </p:spPr>
      </p:pic>
      <p:sp>
        <p:nvSpPr>
          <p:cNvPr id="5124" name="Text Box 4"/>
          <p:cNvSpPr txBox="1">
            <a:spLocks noChangeArrowheads="1"/>
          </p:cNvSpPr>
          <p:nvPr/>
        </p:nvSpPr>
        <p:spPr bwMode="auto">
          <a:xfrm>
            <a:off x="4800600" y="304800"/>
            <a:ext cx="3810000" cy="1006475"/>
          </a:xfrm>
          <a:prstGeom prst="rect">
            <a:avLst/>
          </a:prstGeom>
          <a:solidFill>
            <a:schemeClr val="tx1"/>
          </a:solidFill>
          <a:ln w="9525">
            <a:noFill/>
            <a:miter lim="800000"/>
            <a:headEnd/>
            <a:tailEnd/>
          </a:ln>
          <a:effectLst/>
        </p:spPr>
        <p:txBody>
          <a:bodyPr>
            <a:spAutoFit/>
          </a:bodyPr>
          <a:lstStyle/>
          <a:p>
            <a:pPr algn="ctr" eaLnBrk="0" fontAlgn="base" hangingPunct="0">
              <a:spcBef>
                <a:spcPct val="50000"/>
              </a:spcBef>
              <a:spcAft>
                <a:spcPct val="0"/>
              </a:spcAft>
            </a:pPr>
            <a:r>
              <a:rPr lang="en-US" sz="3000">
                <a:solidFill>
                  <a:srgbClr val="CC3300"/>
                </a:solidFill>
              </a:rPr>
              <a:t>Smoke rises as the bodies are burnt.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0"/>
            <a:ext cx="4724400" cy="32099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4" cstate="print"/>
          <a:srcRect/>
          <a:stretch>
            <a:fillRect/>
          </a:stretch>
        </p:blipFill>
        <p:spPr bwMode="auto">
          <a:xfrm>
            <a:off x="4343400" y="3086100"/>
            <a:ext cx="4800600" cy="3771900"/>
          </a:xfrm>
          <a:prstGeom prst="rect">
            <a:avLst/>
          </a:prstGeom>
          <a:noFill/>
          <a:ln w="9525">
            <a:noFill/>
            <a:miter lim="800000"/>
            <a:headEnd/>
            <a:tailEnd/>
          </a:ln>
          <a:effectLst/>
        </p:spPr>
      </p:pic>
      <p:sp>
        <p:nvSpPr>
          <p:cNvPr id="11268" name="Text Box 4"/>
          <p:cNvSpPr txBox="1">
            <a:spLocks noChangeArrowheads="1"/>
          </p:cNvSpPr>
          <p:nvPr/>
        </p:nvSpPr>
        <p:spPr bwMode="auto">
          <a:xfrm>
            <a:off x="457200" y="4495800"/>
            <a:ext cx="3886200" cy="1616075"/>
          </a:xfrm>
          <a:prstGeom prst="rect">
            <a:avLst/>
          </a:prstGeom>
          <a:noFill/>
          <a:ln w="9525">
            <a:noFill/>
            <a:miter lim="800000"/>
            <a:headEnd/>
            <a:tailEnd/>
          </a:ln>
          <a:effectLst/>
        </p:spPr>
        <p:txBody>
          <a:bodyPr>
            <a:spAutoFit/>
          </a:bodyPr>
          <a:lstStyle/>
          <a:p>
            <a:pPr algn="r" eaLnBrk="0" fontAlgn="base" hangingPunct="0">
              <a:spcBef>
                <a:spcPts val="500"/>
              </a:spcBef>
              <a:spcAft>
                <a:spcPts val="500"/>
              </a:spcAft>
            </a:pPr>
            <a:r>
              <a:rPr lang="en-US" sz="2400">
                <a:solidFill>
                  <a:srgbClr val="FFFFFF"/>
                </a:solidFill>
              </a:rPr>
              <a:t>After liberation, an Allied soldier displays a stash of gold wedding rings taken from victims at Buchenwald.</a:t>
            </a:r>
          </a:p>
        </p:txBody>
      </p:sp>
      <p:sp>
        <p:nvSpPr>
          <p:cNvPr id="11269" name="Text Box 5"/>
          <p:cNvSpPr txBox="1">
            <a:spLocks noChangeArrowheads="1"/>
          </p:cNvSpPr>
          <p:nvPr/>
        </p:nvSpPr>
        <p:spPr bwMode="auto">
          <a:xfrm>
            <a:off x="4724400" y="457200"/>
            <a:ext cx="3048000" cy="1552575"/>
          </a:xfrm>
          <a:prstGeom prst="rect">
            <a:avLst/>
          </a:prstGeom>
          <a:noFill/>
          <a:ln w="9525">
            <a:noFill/>
            <a:miter lim="800000"/>
            <a:headEnd/>
            <a:tailEnd/>
          </a:ln>
          <a:effectLst/>
        </p:spPr>
        <p:txBody>
          <a:bodyPr>
            <a:spAutoFit/>
          </a:bodyPr>
          <a:lstStyle/>
          <a:p>
            <a:pPr eaLnBrk="0" fontAlgn="base" hangingPunct="0">
              <a:spcBef>
                <a:spcPct val="50000"/>
              </a:spcBef>
              <a:spcAft>
                <a:spcPct val="0"/>
              </a:spcAft>
            </a:pPr>
            <a:r>
              <a:rPr lang="en-US" sz="2400">
                <a:solidFill>
                  <a:srgbClr val="FFFFFF"/>
                </a:solidFill>
              </a:rPr>
              <a:t>Bales of hair shaven from women at Auschwitz, used to make felt-yarn.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Holocaust Video</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381000"/>
            <a:ext cx="7772400" cy="1470025"/>
          </a:xfrm>
        </p:spPr>
        <p:txBody>
          <a:bodyPr/>
          <a:lstStyle/>
          <a:p>
            <a:r>
              <a:rPr lang="en-US" sz="4000">
                <a:solidFill>
                  <a:srgbClr val="0000FF"/>
                </a:solidFill>
              </a:rPr>
              <a:t>Hitler and the Rise of Nazi Germany</a:t>
            </a:r>
            <a:r>
              <a:rPr lang="en-US" sz="4000"/>
              <a:t/>
            </a:r>
            <a:br>
              <a:rPr lang="en-US" sz="4000"/>
            </a:br>
            <a:endParaRPr lang="en-US" sz="4000"/>
          </a:p>
        </p:txBody>
      </p:sp>
      <p:sp>
        <p:nvSpPr>
          <p:cNvPr id="2051" name="Rectangle 3"/>
          <p:cNvSpPr>
            <a:spLocks noGrp="1" noChangeArrowheads="1"/>
          </p:cNvSpPr>
          <p:nvPr>
            <p:ph type="subTitle" idx="1"/>
          </p:nvPr>
        </p:nvSpPr>
        <p:spPr/>
        <p:txBody>
          <a:bodyPr/>
          <a:lstStyle/>
          <a:p>
            <a:endParaRPr lang="en-US"/>
          </a:p>
        </p:txBody>
      </p:sp>
      <p:pic>
        <p:nvPicPr>
          <p:cNvPr id="2053" name="Picture 5" descr="Hitler30"/>
          <p:cNvPicPr>
            <a:picLocks noChangeAspect="1" noChangeArrowheads="1"/>
          </p:cNvPicPr>
          <p:nvPr/>
        </p:nvPicPr>
        <p:blipFill>
          <a:blip r:embed="rId2" cstate="print"/>
          <a:srcRect/>
          <a:stretch>
            <a:fillRect/>
          </a:stretch>
        </p:blipFill>
        <p:spPr bwMode="auto">
          <a:xfrm>
            <a:off x="1828800" y="2057400"/>
            <a:ext cx="5181600" cy="43973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Exit Ticket</a:t>
            </a:r>
          </a:p>
        </p:txBody>
      </p:sp>
      <p:sp>
        <p:nvSpPr>
          <p:cNvPr id="25603" name="Rectangle 3"/>
          <p:cNvSpPr>
            <a:spLocks noGrp="1" noChangeArrowheads="1"/>
          </p:cNvSpPr>
          <p:nvPr>
            <p:ph type="body" idx="1"/>
          </p:nvPr>
        </p:nvSpPr>
        <p:spPr/>
        <p:txBody>
          <a:bodyPr/>
          <a:lstStyle/>
          <a:p>
            <a:r>
              <a:rPr lang="en-US"/>
              <a:t>Before you leave the room today, you must fill out the last page of your packet and hand it to me. </a:t>
            </a:r>
          </a:p>
          <a:p>
            <a:r>
              <a:rPr lang="en-US">
                <a:solidFill>
                  <a:schemeClr val="tx2"/>
                </a:solidFill>
              </a:rPr>
              <a:t>List </a:t>
            </a:r>
            <a:r>
              <a:rPr lang="en-US" u="sng">
                <a:solidFill>
                  <a:schemeClr val="tx2"/>
                </a:solidFill>
              </a:rPr>
              <a:t>3 facts</a:t>
            </a:r>
            <a:r>
              <a:rPr lang="en-US">
                <a:solidFill>
                  <a:schemeClr val="tx2"/>
                </a:solidFill>
              </a:rPr>
              <a:t> you learned today</a:t>
            </a:r>
          </a:p>
          <a:p>
            <a:r>
              <a:rPr lang="en-US">
                <a:solidFill>
                  <a:schemeClr val="tx2"/>
                </a:solidFill>
              </a:rPr>
              <a:t>List </a:t>
            </a:r>
            <a:r>
              <a:rPr lang="en-US" u="sng">
                <a:solidFill>
                  <a:schemeClr val="tx2"/>
                </a:solidFill>
              </a:rPr>
              <a:t>2 things</a:t>
            </a:r>
            <a:r>
              <a:rPr lang="en-US">
                <a:solidFill>
                  <a:schemeClr val="tx2"/>
                </a:solidFill>
              </a:rPr>
              <a:t> that really shocked or surprised you.</a:t>
            </a:r>
          </a:p>
          <a:p>
            <a:r>
              <a:rPr lang="en-US">
                <a:solidFill>
                  <a:schemeClr val="tx2"/>
                </a:solidFill>
              </a:rPr>
              <a:t>List </a:t>
            </a:r>
            <a:r>
              <a:rPr lang="en-US" u="sng">
                <a:solidFill>
                  <a:schemeClr val="tx2"/>
                </a:solidFill>
              </a:rPr>
              <a:t>1 element</a:t>
            </a:r>
            <a:r>
              <a:rPr lang="en-US">
                <a:solidFill>
                  <a:schemeClr val="tx2"/>
                </a:solidFill>
              </a:rPr>
              <a:t> of the Holocaust that you would like to know more about.</a:t>
            </a:r>
            <a:r>
              <a:rPr lang="en-US">
                <a:solidFill>
                  <a:schemeClr val="accent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r>
              <a:rPr lang="en-US"/>
              <a:t>The Rise of Adolf Hitler</a:t>
            </a:r>
          </a:p>
        </p:txBody>
      </p:sp>
      <p:sp>
        <p:nvSpPr>
          <p:cNvPr id="9219" name="Rectangle 3"/>
          <p:cNvSpPr>
            <a:spLocks noGrp="1" noChangeArrowheads="1"/>
          </p:cNvSpPr>
          <p:nvPr>
            <p:ph type="body" idx="1"/>
          </p:nvPr>
        </p:nvSpPr>
        <p:spPr>
          <a:xfrm>
            <a:off x="457200" y="1066800"/>
            <a:ext cx="8229600" cy="4419600"/>
          </a:xfrm>
        </p:spPr>
        <p:txBody>
          <a:bodyPr/>
          <a:lstStyle/>
          <a:p>
            <a:pPr>
              <a:lnSpc>
                <a:spcPct val="90000"/>
              </a:lnSpc>
            </a:pPr>
            <a:r>
              <a:rPr lang="en-US" sz="2800" dirty="0"/>
              <a:t>Born in </a:t>
            </a:r>
            <a:r>
              <a:rPr lang="en-US" sz="2800" dirty="0">
                <a:solidFill>
                  <a:schemeClr val="hlink"/>
                </a:solidFill>
              </a:rPr>
              <a:t>Austria</a:t>
            </a:r>
            <a:r>
              <a:rPr lang="en-US" sz="2800" dirty="0"/>
              <a:t> in 1889</a:t>
            </a:r>
          </a:p>
          <a:p>
            <a:pPr>
              <a:lnSpc>
                <a:spcPct val="90000"/>
              </a:lnSpc>
            </a:pPr>
            <a:r>
              <a:rPr lang="en-US" sz="2800" dirty="0" smtClean="0"/>
              <a:t>He </a:t>
            </a:r>
            <a:r>
              <a:rPr lang="en-US" sz="2800" dirty="0"/>
              <a:t>attempted to seize power in 1923 and failed.  He was put in jail.  While in prison he wrote </a:t>
            </a:r>
            <a:r>
              <a:rPr lang="en-US" sz="2800" i="1" dirty="0">
                <a:solidFill>
                  <a:schemeClr val="hlink"/>
                </a:solidFill>
              </a:rPr>
              <a:t>Mein </a:t>
            </a:r>
            <a:r>
              <a:rPr lang="en-US" sz="2800" i="1" dirty="0" err="1">
                <a:solidFill>
                  <a:schemeClr val="hlink"/>
                </a:solidFill>
              </a:rPr>
              <a:t>Kampf</a:t>
            </a:r>
            <a:r>
              <a:rPr lang="en-US" sz="2800" i="1" dirty="0"/>
              <a:t> </a:t>
            </a:r>
            <a:r>
              <a:rPr lang="en-US" sz="2800" dirty="0"/>
              <a:t>(My Struggle) which </a:t>
            </a:r>
            <a:r>
              <a:rPr lang="en-US" sz="2800" dirty="0">
                <a:solidFill>
                  <a:schemeClr val="hlink"/>
                </a:solidFill>
              </a:rPr>
              <a:t>outlined the goals and ideology of the Nazi party.</a:t>
            </a:r>
            <a:r>
              <a:rPr lang="en-US" sz="2800" dirty="0"/>
              <a:t>   </a:t>
            </a:r>
          </a:p>
        </p:txBody>
      </p:sp>
      <p:pic>
        <p:nvPicPr>
          <p:cNvPr id="9223" name="Picture 7" descr="Hitler-1"/>
          <p:cNvPicPr>
            <a:picLocks noChangeAspect="1" noChangeArrowheads="1"/>
          </p:cNvPicPr>
          <p:nvPr/>
        </p:nvPicPr>
        <p:blipFill>
          <a:blip r:embed="rId2" cstate="print"/>
          <a:srcRect/>
          <a:stretch>
            <a:fillRect/>
          </a:stretch>
        </p:blipFill>
        <p:spPr bwMode="auto">
          <a:xfrm>
            <a:off x="6791325" y="4038600"/>
            <a:ext cx="2003425" cy="2819400"/>
          </a:xfrm>
          <a:prstGeom prst="rect">
            <a:avLst/>
          </a:prstGeom>
          <a:noFill/>
        </p:spPr>
      </p:pic>
      <p:pic>
        <p:nvPicPr>
          <p:cNvPr id="9225" name="Picture 9" descr="imageDB"/>
          <p:cNvPicPr>
            <a:picLocks noChangeAspect="1" noChangeArrowheads="1"/>
          </p:cNvPicPr>
          <p:nvPr/>
        </p:nvPicPr>
        <p:blipFill>
          <a:blip r:embed="rId3" cstate="print"/>
          <a:srcRect/>
          <a:stretch>
            <a:fillRect/>
          </a:stretch>
        </p:blipFill>
        <p:spPr bwMode="auto">
          <a:xfrm>
            <a:off x="188913" y="4419600"/>
            <a:ext cx="1541462" cy="2438400"/>
          </a:xfrm>
          <a:prstGeom prst="rect">
            <a:avLst/>
          </a:prstGeom>
          <a:noFill/>
        </p:spPr>
      </p:pic>
      <p:pic>
        <p:nvPicPr>
          <p:cNvPr id="9227" name="Picture 11" descr="hitler-himmler"/>
          <p:cNvPicPr>
            <a:picLocks noChangeAspect="1" noChangeArrowheads="1"/>
          </p:cNvPicPr>
          <p:nvPr/>
        </p:nvPicPr>
        <p:blipFill>
          <a:blip r:embed="rId4" cstate="print"/>
          <a:srcRect/>
          <a:stretch>
            <a:fillRect/>
          </a:stretch>
        </p:blipFill>
        <p:spPr bwMode="auto">
          <a:xfrm>
            <a:off x="2438400" y="4495800"/>
            <a:ext cx="3200400" cy="24590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type="body" idx="1"/>
          </p:nvPr>
        </p:nvSpPr>
        <p:spPr>
          <a:xfrm>
            <a:off x="381000" y="304800"/>
            <a:ext cx="8229600" cy="4525963"/>
          </a:xfrm>
        </p:spPr>
        <p:txBody>
          <a:bodyPr/>
          <a:lstStyle/>
          <a:p>
            <a:pPr>
              <a:lnSpc>
                <a:spcPct val="90000"/>
              </a:lnSpc>
            </a:pPr>
            <a:r>
              <a:rPr lang="en-US"/>
              <a:t>Goals and Ideology of the Nazis</a:t>
            </a:r>
          </a:p>
          <a:p>
            <a:pPr>
              <a:lnSpc>
                <a:spcPct val="90000"/>
              </a:lnSpc>
              <a:buFontTx/>
              <a:buNone/>
            </a:pPr>
            <a:endParaRPr lang="en-US"/>
          </a:p>
          <a:p>
            <a:pPr lvl="1">
              <a:lnSpc>
                <a:spcPct val="90000"/>
              </a:lnSpc>
            </a:pPr>
            <a:r>
              <a:rPr lang="en-US">
                <a:solidFill>
                  <a:schemeClr val="hlink"/>
                </a:solidFill>
              </a:rPr>
              <a:t>Extreme nationalism</a:t>
            </a:r>
          </a:p>
          <a:p>
            <a:pPr lvl="1">
              <a:lnSpc>
                <a:spcPct val="90000"/>
              </a:lnSpc>
            </a:pPr>
            <a:r>
              <a:rPr lang="en-US">
                <a:solidFill>
                  <a:schemeClr val="hlink"/>
                </a:solidFill>
              </a:rPr>
              <a:t>Racism</a:t>
            </a:r>
          </a:p>
          <a:p>
            <a:pPr lvl="1">
              <a:lnSpc>
                <a:spcPct val="90000"/>
              </a:lnSpc>
            </a:pPr>
            <a:r>
              <a:rPr lang="en-US"/>
              <a:t>Anti-Semitism – Hitler believed Germans belonged to a superior “master race” called </a:t>
            </a:r>
            <a:r>
              <a:rPr lang="en-US">
                <a:solidFill>
                  <a:schemeClr val="hlink"/>
                </a:solidFill>
              </a:rPr>
              <a:t>Aryans</a:t>
            </a:r>
            <a:r>
              <a:rPr lang="en-US"/>
              <a:t> (light skinned Europeans).  Greatest enemies were the Jews.  Hitler believed </a:t>
            </a:r>
            <a:r>
              <a:rPr lang="en-US">
                <a:solidFill>
                  <a:schemeClr val="hlink"/>
                </a:solidFill>
              </a:rPr>
              <a:t>Jews were not a different religion but a different race</a:t>
            </a:r>
          </a:p>
          <a:p>
            <a:pPr lvl="1">
              <a:lnSpc>
                <a:spcPct val="90000"/>
              </a:lnSpc>
            </a:pPr>
            <a:endParaRPr lang="en-US">
              <a:solidFill>
                <a:schemeClr val="hlink"/>
              </a:solidFill>
            </a:endParaRPr>
          </a:p>
          <a:p>
            <a:pPr lvl="1">
              <a:lnSpc>
                <a:spcPct val="90000"/>
              </a:lnSpc>
              <a:buFontTx/>
              <a:buNone/>
            </a:pPr>
            <a:endParaRPr lang="en-US"/>
          </a:p>
        </p:txBody>
      </p:sp>
      <p:pic>
        <p:nvPicPr>
          <p:cNvPr id="10245" name="Picture 5" descr="SWASTIKA"/>
          <p:cNvPicPr>
            <a:picLocks noChangeAspect="1" noChangeArrowheads="1"/>
          </p:cNvPicPr>
          <p:nvPr/>
        </p:nvPicPr>
        <p:blipFill>
          <a:blip r:embed="rId2" cstate="print"/>
          <a:srcRect/>
          <a:stretch>
            <a:fillRect/>
          </a:stretch>
        </p:blipFill>
        <p:spPr bwMode="auto">
          <a:xfrm>
            <a:off x="3048000" y="4419600"/>
            <a:ext cx="2971800" cy="1981200"/>
          </a:xfrm>
          <a:prstGeom prst="rect">
            <a:avLst/>
          </a:prstGeom>
          <a:noFill/>
        </p:spPr>
      </p:pic>
      <p:sp>
        <p:nvSpPr>
          <p:cNvPr id="5" name="TextBox 4"/>
          <p:cNvSpPr txBox="1"/>
          <p:nvPr/>
        </p:nvSpPr>
        <p:spPr>
          <a:xfrm>
            <a:off x="6400800" y="4495800"/>
            <a:ext cx="2362200" cy="2031325"/>
          </a:xfrm>
          <a:prstGeom prst="rect">
            <a:avLst/>
          </a:prstGeom>
          <a:noFill/>
        </p:spPr>
        <p:txBody>
          <a:bodyPr wrap="square" rtlCol="0">
            <a:spAutoFit/>
          </a:bodyPr>
          <a:lstStyle/>
          <a:p>
            <a:r>
              <a:rPr lang="en-US" u="sng" dirty="0" smtClean="0"/>
              <a:t>The word "swastika" comes from the Sanskrit </a:t>
            </a:r>
            <a:r>
              <a:rPr lang="en-US" i="1" u="sng" dirty="0" err="1" smtClean="0"/>
              <a:t>svastika</a:t>
            </a:r>
            <a:r>
              <a:rPr lang="en-US" u="sng" dirty="0" smtClean="0"/>
              <a:t> - "</a:t>
            </a:r>
            <a:r>
              <a:rPr lang="en-US" u="sng" dirty="0" err="1" smtClean="0"/>
              <a:t>su</a:t>
            </a:r>
            <a:r>
              <a:rPr lang="en-US" u="sng" dirty="0" smtClean="0"/>
              <a:t>" meaning "good," "</a:t>
            </a:r>
            <a:r>
              <a:rPr lang="en-US" u="sng" dirty="0" err="1" smtClean="0"/>
              <a:t>asti</a:t>
            </a:r>
            <a:r>
              <a:rPr lang="en-US" u="sng" dirty="0" smtClean="0"/>
              <a:t>" meaning "to be," and "ka" as a suffix.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How Hitler came to be in power</a:t>
            </a:r>
          </a:p>
        </p:txBody>
      </p:sp>
      <p:sp>
        <p:nvSpPr>
          <p:cNvPr id="11267" name="Rectangle 3"/>
          <p:cNvSpPr>
            <a:spLocks noGrp="1" noChangeArrowheads="1"/>
          </p:cNvSpPr>
          <p:nvPr>
            <p:ph type="body" idx="1"/>
          </p:nvPr>
        </p:nvSpPr>
        <p:spPr/>
        <p:txBody>
          <a:bodyPr/>
          <a:lstStyle/>
          <a:p>
            <a:r>
              <a:rPr lang="en-US" sz="2800" dirty="0"/>
              <a:t>Great Depression was very hard on the German people </a:t>
            </a:r>
            <a:r>
              <a:rPr lang="en-US" sz="1800" dirty="0"/>
              <a:t>(as unemployment rose, Nazi membership grew to ~ 1 million)</a:t>
            </a:r>
          </a:p>
          <a:p>
            <a:r>
              <a:rPr lang="en-US" sz="2800" dirty="0">
                <a:solidFill>
                  <a:schemeClr val="hlink"/>
                </a:solidFill>
              </a:rPr>
              <a:t>Promised to end reparations, create jobs, and rearm Germany</a:t>
            </a:r>
          </a:p>
          <a:p>
            <a:r>
              <a:rPr lang="en-US" sz="2800" dirty="0"/>
              <a:t>Elected chancellor by other members of the government </a:t>
            </a:r>
            <a:r>
              <a:rPr lang="en-US" sz="1800" dirty="0"/>
              <a:t>(came to power legally)</a:t>
            </a:r>
          </a:p>
          <a:p>
            <a:r>
              <a:rPr lang="en-US" sz="2800" dirty="0">
                <a:solidFill>
                  <a:schemeClr val="hlink"/>
                </a:solidFill>
              </a:rPr>
              <a:t>Wanted </a:t>
            </a:r>
            <a:r>
              <a:rPr lang="en-US" sz="2800" dirty="0" smtClean="0">
                <a:solidFill>
                  <a:schemeClr val="hlink"/>
                </a:solidFill>
              </a:rPr>
              <a:t>to create a German master race.</a:t>
            </a:r>
            <a:endParaRPr lang="en-US" sz="2800" dirty="0">
              <a:solidFill>
                <a:schemeClr val="hlink"/>
              </a:solidFill>
            </a:endParaRPr>
          </a:p>
          <a:p>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304800"/>
            <a:ext cx="8229600" cy="1143000"/>
          </a:xfrm>
        </p:spPr>
        <p:txBody>
          <a:bodyPr/>
          <a:lstStyle/>
          <a:p>
            <a:r>
              <a:rPr lang="en-US"/>
              <a:t>Use of Propaganda</a:t>
            </a:r>
          </a:p>
        </p:txBody>
      </p:sp>
      <p:sp>
        <p:nvSpPr>
          <p:cNvPr id="13315" name="Rectangle 3"/>
          <p:cNvSpPr>
            <a:spLocks noGrp="1" noChangeArrowheads="1"/>
          </p:cNvSpPr>
          <p:nvPr>
            <p:ph type="body" idx="1"/>
          </p:nvPr>
        </p:nvSpPr>
        <p:spPr>
          <a:xfrm>
            <a:off x="304800" y="1600200"/>
            <a:ext cx="8229600" cy="4525963"/>
          </a:xfrm>
        </p:spPr>
        <p:txBody>
          <a:bodyPr/>
          <a:lstStyle/>
          <a:p>
            <a:endParaRPr lang="en-US"/>
          </a:p>
        </p:txBody>
      </p:sp>
      <p:pic>
        <p:nvPicPr>
          <p:cNvPr id="13317" name="Picture 5" descr="grp203"/>
          <p:cNvPicPr>
            <a:picLocks noChangeAspect="1" noChangeArrowheads="1"/>
          </p:cNvPicPr>
          <p:nvPr/>
        </p:nvPicPr>
        <p:blipFill>
          <a:blip r:embed="rId2" cstate="print"/>
          <a:srcRect/>
          <a:stretch>
            <a:fillRect/>
          </a:stretch>
        </p:blipFill>
        <p:spPr bwMode="auto">
          <a:xfrm>
            <a:off x="6400800" y="152400"/>
            <a:ext cx="2209800" cy="2647950"/>
          </a:xfrm>
          <a:prstGeom prst="rect">
            <a:avLst/>
          </a:prstGeom>
          <a:noFill/>
        </p:spPr>
      </p:pic>
      <p:pic>
        <p:nvPicPr>
          <p:cNvPr id="13319" name="Picture 7" descr="rpt34b"/>
          <p:cNvPicPr>
            <a:picLocks noChangeAspect="1" noChangeArrowheads="1"/>
          </p:cNvPicPr>
          <p:nvPr/>
        </p:nvPicPr>
        <p:blipFill>
          <a:blip r:embed="rId3" cstate="print"/>
          <a:srcRect/>
          <a:stretch>
            <a:fillRect/>
          </a:stretch>
        </p:blipFill>
        <p:spPr bwMode="auto">
          <a:xfrm>
            <a:off x="5943600" y="2895600"/>
            <a:ext cx="2882900" cy="3962400"/>
          </a:xfrm>
          <a:prstGeom prst="rect">
            <a:avLst/>
          </a:prstGeom>
          <a:noFill/>
        </p:spPr>
      </p:pic>
      <p:pic>
        <p:nvPicPr>
          <p:cNvPr id="13321" name="Picture 9" descr="pc-1938"/>
          <p:cNvPicPr>
            <a:picLocks noChangeAspect="1" noChangeArrowheads="1"/>
          </p:cNvPicPr>
          <p:nvPr/>
        </p:nvPicPr>
        <p:blipFill>
          <a:blip r:embed="rId4" cstate="print"/>
          <a:srcRect/>
          <a:stretch>
            <a:fillRect/>
          </a:stretch>
        </p:blipFill>
        <p:spPr bwMode="auto">
          <a:xfrm>
            <a:off x="0" y="2209800"/>
            <a:ext cx="3067050" cy="4257675"/>
          </a:xfrm>
          <a:prstGeom prst="rect">
            <a:avLst/>
          </a:prstGeom>
          <a:noFill/>
        </p:spPr>
      </p:pic>
      <p:pic>
        <p:nvPicPr>
          <p:cNvPr id="13323" name="Picture 11" descr="Nazi_Progaganda_Poster_22_139"/>
          <p:cNvPicPr>
            <a:picLocks noChangeAspect="1" noChangeArrowheads="1"/>
          </p:cNvPicPr>
          <p:nvPr/>
        </p:nvPicPr>
        <p:blipFill>
          <a:blip r:embed="rId5" cstate="print"/>
          <a:srcRect/>
          <a:stretch>
            <a:fillRect/>
          </a:stretch>
        </p:blipFill>
        <p:spPr bwMode="auto">
          <a:xfrm>
            <a:off x="3276600" y="2286000"/>
            <a:ext cx="2438400" cy="44005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r>
              <a:rPr lang="en-US"/>
              <a:t>Purging German Culture</a:t>
            </a:r>
          </a:p>
        </p:txBody>
      </p:sp>
      <p:sp>
        <p:nvSpPr>
          <p:cNvPr id="14339" name="Rectangle 3"/>
          <p:cNvSpPr>
            <a:spLocks noGrp="1" noChangeArrowheads="1"/>
          </p:cNvSpPr>
          <p:nvPr>
            <p:ph type="body" idx="1"/>
          </p:nvPr>
        </p:nvSpPr>
        <p:spPr>
          <a:xfrm>
            <a:off x="304800" y="1066800"/>
            <a:ext cx="8229600" cy="4525963"/>
          </a:xfrm>
        </p:spPr>
        <p:txBody>
          <a:bodyPr/>
          <a:lstStyle/>
          <a:p>
            <a:pPr>
              <a:lnSpc>
                <a:spcPct val="90000"/>
              </a:lnSpc>
            </a:pPr>
            <a:r>
              <a:rPr lang="en-US" sz="2400"/>
              <a:t>No modern art or music because it was corrupted by Jewish influence</a:t>
            </a:r>
          </a:p>
          <a:p>
            <a:pPr>
              <a:lnSpc>
                <a:spcPct val="90000"/>
              </a:lnSpc>
            </a:pPr>
            <a:r>
              <a:rPr lang="en-US" sz="2400"/>
              <a:t>Textbooks were rewritten to reflect Nazi racial views</a:t>
            </a:r>
          </a:p>
          <a:p>
            <a:pPr>
              <a:lnSpc>
                <a:spcPct val="90000"/>
              </a:lnSpc>
            </a:pPr>
            <a:r>
              <a:rPr lang="en-US" sz="2400">
                <a:solidFill>
                  <a:schemeClr val="hlink"/>
                </a:solidFill>
              </a:rPr>
              <a:t>Burned books</a:t>
            </a:r>
            <a:r>
              <a:rPr lang="en-US" sz="2400"/>
              <a:t>, including </a:t>
            </a:r>
            <a:r>
              <a:rPr lang="en-US" sz="2400" i="1"/>
              <a:t>All Quiet on the Western Front</a:t>
            </a:r>
            <a:r>
              <a:rPr lang="en-US" sz="2400"/>
              <a:t> (it was an insult to the German military) and many others.</a:t>
            </a:r>
          </a:p>
          <a:p>
            <a:pPr>
              <a:lnSpc>
                <a:spcPct val="90000"/>
              </a:lnSpc>
            </a:pPr>
            <a:r>
              <a:rPr lang="en-US" sz="2400"/>
              <a:t>Sought to stop Christianity </a:t>
            </a:r>
          </a:p>
          <a:p>
            <a:pPr>
              <a:lnSpc>
                <a:spcPct val="90000"/>
              </a:lnSpc>
              <a:buFontTx/>
              <a:buNone/>
            </a:pPr>
            <a:r>
              <a:rPr lang="en-US" sz="2400"/>
              <a:t>	by </a:t>
            </a:r>
            <a:r>
              <a:rPr lang="en-US" sz="2400">
                <a:solidFill>
                  <a:schemeClr val="hlink"/>
                </a:solidFill>
              </a:rPr>
              <a:t>closing churches and </a:t>
            </a:r>
          </a:p>
          <a:p>
            <a:pPr>
              <a:lnSpc>
                <a:spcPct val="90000"/>
              </a:lnSpc>
              <a:buFontTx/>
              <a:buNone/>
            </a:pPr>
            <a:r>
              <a:rPr lang="en-US" sz="2400">
                <a:solidFill>
                  <a:schemeClr val="hlink"/>
                </a:solidFill>
              </a:rPr>
              <a:t>	silencing clergy</a:t>
            </a:r>
          </a:p>
          <a:p>
            <a:pPr>
              <a:lnSpc>
                <a:spcPct val="90000"/>
              </a:lnSpc>
              <a:buFontTx/>
              <a:buNone/>
            </a:pPr>
            <a:r>
              <a:rPr lang="en-US" sz="2400">
                <a:solidFill>
                  <a:schemeClr val="hlink"/>
                </a:solidFill>
              </a:rPr>
              <a:t>*Used the Gestapo </a:t>
            </a:r>
          </a:p>
          <a:p>
            <a:pPr>
              <a:lnSpc>
                <a:spcPct val="90000"/>
              </a:lnSpc>
              <a:buFontTx/>
              <a:buNone/>
            </a:pPr>
            <a:r>
              <a:rPr lang="en-US" sz="2400">
                <a:solidFill>
                  <a:schemeClr val="hlink"/>
                </a:solidFill>
              </a:rPr>
              <a:t>(secret police) to enforce his will</a:t>
            </a:r>
          </a:p>
        </p:txBody>
      </p:sp>
      <p:pic>
        <p:nvPicPr>
          <p:cNvPr id="14341" name="Picture 5" descr="hi04002"/>
          <p:cNvPicPr>
            <a:picLocks noChangeAspect="1" noChangeArrowheads="1"/>
          </p:cNvPicPr>
          <p:nvPr/>
        </p:nvPicPr>
        <p:blipFill>
          <a:blip r:embed="rId2" cstate="print"/>
          <a:srcRect/>
          <a:stretch>
            <a:fillRect/>
          </a:stretch>
        </p:blipFill>
        <p:spPr bwMode="auto">
          <a:xfrm>
            <a:off x="4953000" y="3762375"/>
            <a:ext cx="4191000" cy="30956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a:t>Hitler begins his campaign against the Jews</a:t>
            </a:r>
          </a:p>
        </p:txBody>
      </p:sp>
      <p:sp>
        <p:nvSpPr>
          <p:cNvPr id="17411" name="Rectangle 3"/>
          <p:cNvSpPr>
            <a:spLocks noGrp="1" noChangeArrowheads="1"/>
          </p:cNvSpPr>
          <p:nvPr>
            <p:ph type="body" idx="1"/>
          </p:nvPr>
        </p:nvSpPr>
        <p:spPr>
          <a:xfrm>
            <a:off x="457200" y="1600200"/>
            <a:ext cx="8229600" cy="4953000"/>
          </a:xfrm>
        </p:spPr>
        <p:txBody>
          <a:bodyPr/>
          <a:lstStyle/>
          <a:p>
            <a:pPr>
              <a:lnSpc>
                <a:spcPct val="80000"/>
              </a:lnSpc>
            </a:pPr>
            <a:r>
              <a:rPr lang="en-US" sz="2800"/>
              <a:t>1935 – </a:t>
            </a:r>
            <a:r>
              <a:rPr lang="en-US" sz="2800">
                <a:solidFill>
                  <a:schemeClr val="hlink"/>
                </a:solidFill>
              </a:rPr>
              <a:t>Nuremburg Laws</a:t>
            </a:r>
            <a:r>
              <a:rPr lang="en-US" sz="2800"/>
              <a:t> placed severe restrictions on Jews </a:t>
            </a:r>
          </a:p>
          <a:p>
            <a:pPr lvl="1">
              <a:lnSpc>
                <a:spcPct val="80000"/>
              </a:lnSpc>
            </a:pPr>
            <a:r>
              <a:rPr lang="en-US" sz="2400"/>
              <a:t>Prohibited from </a:t>
            </a:r>
            <a:r>
              <a:rPr lang="en-US" sz="2400">
                <a:solidFill>
                  <a:schemeClr val="hlink"/>
                </a:solidFill>
              </a:rPr>
              <a:t>marrying non-Jews</a:t>
            </a:r>
          </a:p>
          <a:p>
            <a:pPr lvl="1">
              <a:lnSpc>
                <a:spcPct val="80000"/>
              </a:lnSpc>
            </a:pPr>
            <a:r>
              <a:rPr lang="en-US" sz="2400"/>
              <a:t>Prohibited from </a:t>
            </a:r>
            <a:r>
              <a:rPr lang="en-US" sz="2400">
                <a:solidFill>
                  <a:schemeClr val="hlink"/>
                </a:solidFill>
              </a:rPr>
              <a:t>attending or teaching at German schools or universities</a:t>
            </a:r>
          </a:p>
          <a:p>
            <a:pPr lvl="1">
              <a:lnSpc>
                <a:spcPct val="80000"/>
              </a:lnSpc>
            </a:pPr>
            <a:r>
              <a:rPr lang="en-US" sz="2400"/>
              <a:t>Prohibited from </a:t>
            </a:r>
            <a:r>
              <a:rPr lang="en-US" sz="2400">
                <a:solidFill>
                  <a:schemeClr val="hlink"/>
                </a:solidFill>
              </a:rPr>
              <a:t>holding government jobs</a:t>
            </a:r>
          </a:p>
          <a:p>
            <a:pPr lvl="1">
              <a:lnSpc>
                <a:spcPct val="80000"/>
              </a:lnSpc>
            </a:pPr>
            <a:r>
              <a:rPr lang="en-US" sz="2400"/>
              <a:t>Prohibited from </a:t>
            </a:r>
            <a:r>
              <a:rPr lang="en-US" sz="2400">
                <a:solidFill>
                  <a:schemeClr val="hlink"/>
                </a:solidFill>
              </a:rPr>
              <a:t>practicing medicine or law</a:t>
            </a:r>
          </a:p>
          <a:p>
            <a:pPr lvl="1">
              <a:lnSpc>
                <a:spcPct val="80000"/>
              </a:lnSpc>
            </a:pPr>
            <a:r>
              <a:rPr lang="en-US" sz="2400"/>
              <a:t>Prohibited from </a:t>
            </a:r>
            <a:r>
              <a:rPr lang="en-US" sz="2400">
                <a:solidFill>
                  <a:schemeClr val="hlink"/>
                </a:solidFill>
              </a:rPr>
              <a:t>publishing books</a:t>
            </a:r>
          </a:p>
          <a:p>
            <a:pPr lvl="1">
              <a:lnSpc>
                <a:spcPct val="80000"/>
              </a:lnSpc>
            </a:pPr>
            <a:endParaRPr lang="en-US" sz="2400"/>
          </a:p>
          <a:p>
            <a:pPr lvl="1">
              <a:lnSpc>
                <a:spcPct val="80000"/>
              </a:lnSpc>
              <a:buFont typeface="Wingdings" pitchFamily="2" charset="2"/>
              <a:buChar char="Ø"/>
            </a:pPr>
            <a:r>
              <a:rPr lang="en-US" sz="2400"/>
              <a:t>Nazis beat and robbed Jews and gathered mobs to join in. </a:t>
            </a:r>
          </a:p>
          <a:p>
            <a:pPr lvl="1">
              <a:lnSpc>
                <a:spcPct val="80000"/>
              </a:lnSpc>
              <a:buFont typeface="Wingdings" pitchFamily="2" charset="2"/>
              <a:buChar char="Ø"/>
            </a:pPr>
            <a:r>
              <a:rPr lang="en-US" sz="2400"/>
              <a:t>Many Jews, including Albert Einstein, fled to other countries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457200" y="381000"/>
            <a:ext cx="8229600" cy="4830763"/>
          </a:xfrm>
        </p:spPr>
        <p:txBody>
          <a:bodyPr/>
          <a:lstStyle/>
          <a:p>
            <a:pPr>
              <a:lnSpc>
                <a:spcPct val="80000"/>
              </a:lnSpc>
            </a:pPr>
            <a:r>
              <a:rPr lang="en-US" sz="2800"/>
              <a:t>Quote from Martin Niemoller, a German Protestant minister</a:t>
            </a:r>
          </a:p>
          <a:p>
            <a:pPr>
              <a:lnSpc>
                <a:spcPct val="80000"/>
              </a:lnSpc>
              <a:buFontTx/>
              <a:buNone/>
            </a:pPr>
            <a:endParaRPr lang="en-US" sz="2800"/>
          </a:p>
          <a:p>
            <a:pPr lvl="1">
              <a:lnSpc>
                <a:spcPct val="80000"/>
              </a:lnSpc>
            </a:pPr>
            <a:r>
              <a:rPr lang="en-US" sz="2400" i="1"/>
              <a:t>“The Nazis came first for the Communists.  But I wasn’t a Communist, so I didn’t speak up.  Then they came for the Jews, but I wasn’t a Jew so I didn’t speak up.  Then they came for the trade unionists.  But I wasn’t a trade unionist so I didn’t speak up.  Then they came for the Catholics, but I was a Protestant so I didn’t speak up.</a:t>
            </a:r>
          </a:p>
          <a:p>
            <a:pPr lvl="1">
              <a:lnSpc>
                <a:spcPct val="80000"/>
              </a:lnSpc>
              <a:buFontTx/>
              <a:buNone/>
            </a:pPr>
            <a:r>
              <a:rPr lang="en-US" sz="2400" i="1"/>
              <a:t>	</a:t>
            </a:r>
          </a:p>
          <a:p>
            <a:pPr lvl="1">
              <a:lnSpc>
                <a:spcPct val="80000"/>
              </a:lnSpc>
              <a:buFontTx/>
              <a:buNone/>
            </a:pPr>
            <a:r>
              <a:rPr lang="en-US" sz="2400" i="1"/>
              <a:t>	Then they came for me.  By that time, </a:t>
            </a:r>
          </a:p>
          <a:p>
            <a:pPr lvl="1">
              <a:lnSpc>
                <a:spcPct val="80000"/>
              </a:lnSpc>
              <a:buFontTx/>
              <a:buNone/>
            </a:pPr>
            <a:r>
              <a:rPr lang="en-US" sz="2400" i="1"/>
              <a:t>	there was no one left to speak up.”</a:t>
            </a:r>
          </a:p>
        </p:txBody>
      </p:sp>
      <p:pic>
        <p:nvPicPr>
          <p:cNvPr id="15366" name="Picture 6" descr="NiemollerJ0001"/>
          <p:cNvPicPr>
            <a:picLocks noChangeAspect="1" noChangeArrowheads="1"/>
          </p:cNvPicPr>
          <p:nvPr/>
        </p:nvPicPr>
        <p:blipFill>
          <a:blip r:embed="rId2" cstate="print"/>
          <a:srcRect/>
          <a:stretch>
            <a:fillRect/>
          </a:stretch>
        </p:blipFill>
        <p:spPr bwMode="auto">
          <a:xfrm>
            <a:off x="6572250" y="3429000"/>
            <a:ext cx="2143125" cy="3429000"/>
          </a:xfrm>
          <a:prstGeom prst="rect">
            <a:avLst/>
          </a:prstGeom>
          <a:noFill/>
        </p:spPr>
      </p:pic>
    </p:spTree>
  </p:cSld>
  <p:clrMapOvr>
    <a:masterClrMapping/>
  </p:clrMapOvr>
</p:sld>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1207</Words>
  <Application>Microsoft Office PowerPoint</Application>
  <PresentationFormat>On-screen Show (4:3)</PresentationFormat>
  <Paragraphs>122</Paragraphs>
  <Slides>20</Slides>
  <Notes>7</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iRespondGraphMaster</vt:lpstr>
      <vt:lpstr>Default Design</vt:lpstr>
      <vt:lpstr>Blank Presentation</vt:lpstr>
      <vt:lpstr>iRespondQuestionMaster</vt:lpstr>
      <vt:lpstr>Answer the following on the top of your piece of paper</vt:lpstr>
      <vt:lpstr>Hitler and the Rise of Nazi Germany </vt:lpstr>
      <vt:lpstr>The Rise of Adolf Hitler</vt:lpstr>
      <vt:lpstr>Slide 4</vt:lpstr>
      <vt:lpstr>How Hitler came to be in power</vt:lpstr>
      <vt:lpstr>Use of Propaganda</vt:lpstr>
      <vt:lpstr>Purging German Culture</vt:lpstr>
      <vt:lpstr>Hitler begins his campaign against the Jews</vt:lpstr>
      <vt:lpstr>Slide 9</vt:lpstr>
      <vt:lpstr>Slide 10</vt:lpstr>
      <vt:lpstr>Slide 11</vt:lpstr>
      <vt:lpstr>Slide 12</vt:lpstr>
      <vt:lpstr>Slide 13</vt:lpstr>
      <vt:lpstr>Slide 14</vt:lpstr>
      <vt:lpstr>Slide 15</vt:lpstr>
      <vt:lpstr>Slide 16</vt:lpstr>
      <vt:lpstr>Slide 17</vt:lpstr>
      <vt:lpstr>Slide 18</vt:lpstr>
      <vt:lpstr>Holocaust Video</vt:lpstr>
      <vt:lpstr>Exit Ticket</vt:lpstr>
    </vt:vector>
  </TitlesOfParts>
  <Company>Cobb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Hitler and the Rise of Nazi Germany </dc:title>
  <dc:creator>install</dc:creator>
  <cp:lastModifiedBy>install</cp:lastModifiedBy>
  <cp:revision>11</cp:revision>
  <dcterms:created xsi:type="dcterms:W3CDTF">2011-05-05T11:38:31Z</dcterms:created>
  <dcterms:modified xsi:type="dcterms:W3CDTF">2011-05-06T11:55:12Z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y fmtid="{D5CDD505-2E9C-101B-9397-08002B2CF9AE}" pid="3" name="ShowPercent">
    <vt:bool>true</vt:bool>
  </property>
</Properties>
</file>